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84" r:id="rId2"/>
    <p:sldId id="285" r:id="rId3"/>
    <p:sldId id="286" r:id="rId4"/>
    <p:sldId id="287" r:id="rId5"/>
    <p:sldId id="288" r:id="rId6"/>
    <p:sldId id="294" r:id="rId7"/>
    <p:sldId id="295" r:id="rId8"/>
    <p:sldId id="296" r:id="rId9"/>
    <p:sldId id="297" r:id="rId10"/>
    <p:sldId id="298" r:id="rId11"/>
    <p:sldId id="279" r:id="rId12"/>
    <p:sldId id="289" r:id="rId13"/>
    <p:sldId id="290" r:id="rId14"/>
    <p:sldId id="291" r:id="rId15"/>
    <p:sldId id="292" r:id="rId16"/>
    <p:sldId id="281" r:id="rId17"/>
    <p:sldId id="293" r:id="rId18"/>
    <p:sldId id="282" r:id="rId19"/>
    <p:sldId id="299" r:id="rId20"/>
    <p:sldId id="28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varScale="1">
        <p:scale>
          <a:sx n="96" d="100"/>
          <a:sy n="96" d="100"/>
        </p:scale>
        <p:origin x="2784"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jpeg>
</file>

<file path=ppt/media/image19.jpe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2C03E5-7C5F-4851-BB2E-F41668DAD9F7}" type="datetimeFigureOut">
              <a:rPr lang="en-US" smtClean="0"/>
              <a:t>7/28/2025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A6FE14-A1EF-485E-BF54-9ACE00BC54BD}" type="slidenum">
              <a:rPr lang="en-US" smtClean="0"/>
              <a:t>‹#›</a:t>
            </a:fld>
            <a:endParaRPr lang="en-US"/>
          </a:p>
        </p:txBody>
      </p:sp>
    </p:spTree>
    <p:extLst>
      <p:ext uri="{BB962C8B-B14F-4D97-AF65-F5344CB8AC3E}">
        <p14:creationId xmlns:p14="http://schemas.microsoft.com/office/powerpoint/2010/main" val="3753435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09C91AE-CCC1-44F0-81CC-4BE6B0BF623B}"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64770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09C91AE-CCC1-44F0-81CC-4BE6B0BF623B}"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9882562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provides multiple ways to contact me professionally, including email, phone, and social media. It encourages prospective employers and collaborators to reach out through their preferred communication channel, facilitating easy and efficient connection.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09C91AE-CCC1-44F0-81CC-4BE6B0BF623B}"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183510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6A811-FE58-94A0-0DD0-18BCD6EE39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FACED4-4043-9AEE-E0FB-17BC7AA83E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0BF90D6-9397-2243-331C-F353886A83CF}"/>
              </a:ext>
            </a:extLst>
          </p:cNvPr>
          <p:cNvSpPr>
            <a:spLocks noGrp="1"/>
          </p:cNvSpPr>
          <p:nvPr>
            <p:ph type="dt" sz="half" idx="10"/>
          </p:nvPr>
        </p:nvSpPr>
        <p:spPr/>
        <p:txBody>
          <a:bodyPr/>
          <a:lstStyle/>
          <a:p>
            <a:fld id="{3D74E743-3937-471D-9770-E5328B36A8F8}" type="datetime1">
              <a:rPr lang="en-US" smtClean="0"/>
              <a:t>7/28/2025</a:t>
            </a:fld>
            <a:endParaRPr lang="en-US" dirty="0"/>
          </a:p>
        </p:txBody>
      </p:sp>
      <p:sp>
        <p:nvSpPr>
          <p:cNvPr id="5" name="Footer Placeholder 4">
            <a:extLst>
              <a:ext uri="{FF2B5EF4-FFF2-40B4-BE49-F238E27FC236}">
                <a16:creationId xmlns:a16="http://schemas.microsoft.com/office/drawing/2014/main" id="{6DDA845D-B13A-5564-1631-979D89F61C4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AF72E2-5C99-B064-7578-A24F4516DDC3}"/>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300374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EB8FE-BA31-1CFB-5410-B093CFBA7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4BB8C10-E122-DE59-F822-C5B3D1B243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2D00B4-EC90-128A-C296-61A58298CBF6}"/>
              </a:ext>
            </a:extLst>
          </p:cNvPr>
          <p:cNvSpPr>
            <a:spLocks noGrp="1"/>
          </p:cNvSpPr>
          <p:nvPr>
            <p:ph type="dt" sz="half" idx="10"/>
          </p:nvPr>
        </p:nvSpPr>
        <p:spPr/>
        <p:txBody>
          <a:bodyPr/>
          <a:lstStyle/>
          <a:p>
            <a:fld id="{90D06F2D-63FE-4287-8C6F-0082C6A73A3F}" type="datetime1">
              <a:rPr lang="en-US" smtClean="0"/>
              <a:t>7/28/2025</a:t>
            </a:fld>
            <a:endParaRPr lang="en-US" dirty="0"/>
          </a:p>
        </p:txBody>
      </p:sp>
      <p:sp>
        <p:nvSpPr>
          <p:cNvPr id="5" name="Footer Placeholder 4">
            <a:extLst>
              <a:ext uri="{FF2B5EF4-FFF2-40B4-BE49-F238E27FC236}">
                <a16:creationId xmlns:a16="http://schemas.microsoft.com/office/drawing/2014/main" id="{F0207081-0821-D0E5-0AFD-02B0BC21C69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C38F3A-B4B9-D40B-2F46-61020688F067}"/>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2686119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FFBCC1-102B-7984-BD6B-BBB20E2C5B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A5177E-6FC9-9EB1-A18E-7734209C8D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CE429F-318A-BB6C-A8BF-CC878283E66F}"/>
              </a:ext>
            </a:extLst>
          </p:cNvPr>
          <p:cNvSpPr>
            <a:spLocks noGrp="1"/>
          </p:cNvSpPr>
          <p:nvPr>
            <p:ph type="dt" sz="half" idx="10"/>
          </p:nvPr>
        </p:nvSpPr>
        <p:spPr/>
        <p:txBody>
          <a:bodyPr/>
          <a:lstStyle/>
          <a:p>
            <a:fld id="{45D668AE-7D06-4FD1-A3B1-59AC123F8A54}" type="datetime1">
              <a:rPr lang="en-US" smtClean="0"/>
              <a:t>7/28/2025</a:t>
            </a:fld>
            <a:endParaRPr lang="en-US" dirty="0"/>
          </a:p>
        </p:txBody>
      </p:sp>
      <p:sp>
        <p:nvSpPr>
          <p:cNvPr id="5" name="Footer Placeholder 4">
            <a:extLst>
              <a:ext uri="{FF2B5EF4-FFF2-40B4-BE49-F238E27FC236}">
                <a16:creationId xmlns:a16="http://schemas.microsoft.com/office/drawing/2014/main" id="{102AB5B2-7E90-847B-C542-AF7E5E61164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A940D0-4F1C-2DD9-D44A-26D4C80F8187}"/>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1120036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1D44-DDCD-9723-CB98-E5F96F32FE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B4CFBD-AD81-F2B1-2C2B-AB1F09E281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1A46C4-4C1A-EFA6-8D5B-E03108343834}"/>
              </a:ext>
            </a:extLst>
          </p:cNvPr>
          <p:cNvSpPr>
            <a:spLocks noGrp="1"/>
          </p:cNvSpPr>
          <p:nvPr>
            <p:ph type="dt" sz="half" idx="10"/>
          </p:nvPr>
        </p:nvSpPr>
        <p:spPr/>
        <p:txBody>
          <a:bodyPr/>
          <a:lstStyle/>
          <a:p>
            <a:fld id="{735252EA-8346-46FC-884B-0702C8ACAE71}" type="datetime1">
              <a:rPr lang="en-US" smtClean="0"/>
              <a:t>7/28/2025</a:t>
            </a:fld>
            <a:endParaRPr lang="en-US" dirty="0"/>
          </a:p>
        </p:txBody>
      </p:sp>
      <p:sp>
        <p:nvSpPr>
          <p:cNvPr id="5" name="Footer Placeholder 4">
            <a:extLst>
              <a:ext uri="{FF2B5EF4-FFF2-40B4-BE49-F238E27FC236}">
                <a16:creationId xmlns:a16="http://schemas.microsoft.com/office/drawing/2014/main" id="{065E3C95-07EF-EFA9-75B7-12ED6792844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85F1EA1-4161-9844-3F0E-CA39B8A548CD}"/>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19501264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47C93-EE0D-0F3C-9914-EC9061D133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6EEADC-7601-8667-5813-984CA09FDE2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B0FC9A-0E40-C875-3CF9-2535DD451CA7}"/>
              </a:ext>
            </a:extLst>
          </p:cNvPr>
          <p:cNvSpPr>
            <a:spLocks noGrp="1"/>
          </p:cNvSpPr>
          <p:nvPr>
            <p:ph type="dt" sz="half" idx="10"/>
          </p:nvPr>
        </p:nvSpPr>
        <p:spPr/>
        <p:txBody>
          <a:bodyPr/>
          <a:lstStyle/>
          <a:p>
            <a:fld id="{0E2AF11C-2428-424B-B727-9BA8AEB23CB7}" type="datetime1">
              <a:rPr lang="en-US" smtClean="0"/>
              <a:t>7/28/2025</a:t>
            </a:fld>
            <a:endParaRPr lang="en-US" dirty="0"/>
          </a:p>
        </p:txBody>
      </p:sp>
      <p:sp>
        <p:nvSpPr>
          <p:cNvPr id="5" name="Footer Placeholder 4">
            <a:extLst>
              <a:ext uri="{FF2B5EF4-FFF2-40B4-BE49-F238E27FC236}">
                <a16:creationId xmlns:a16="http://schemas.microsoft.com/office/drawing/2014/main" id="{F4BD1C8B-0A54-3CCC-FD41-8EAE3C68A7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4BA63FF-9E61-6929-090C-72973DC3B113}"/>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20715008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9E46A-999A-2BA0-BE35-223F278017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E2CD2A-5CF0-457E-AD17-ED12873A12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53F2CF-1653-F965-A070-F96B7968A0C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C55E037-7201-A437-7DC7-E4C1F2522FD6}"/>
              </a:ext>
            </a:extLst>
          </p:cNvPr>
          <p:cNvSpPr>
            <a:spLocks noGrp="1"/>
          </p:cNvSpPr>
          <p:nvPr>
            <p:ph type="dt" sz="half" idx="10"/>
          </p:nvPr>
        </p:nvSpPr>
        <p:spPr/>
        <p:txBody>
          <a:bodyPr/>
          <a:lstStyle/>
          <a:p>
            <a:fld id="{AA349D0B-61DF-4677-987F-89FE8F2985CF}" type="datetime1">
              <a:rPr lang="en-US" smtClean="0"/>
              <a:t>7/28/2025</a:t>
            </a:fld>
            <a:endParaRPr lang="en-US" dirty="0"/>
          </a:p>
        </p:txBody>
      </p:sp>
      <p:sp>
        <p:nvSpPr>
          <p:cNvPr id="6" name="Footer Placeholder 5">
            <a:extLst>
              <a:ext uri="{FF2B5EF4-FFF2-40B4-BE49-F238E27FC236}">
                <a16:creationId xmlns:a16="http://schemas.microsoft.com/office/drawing/2014/main" id="{3AD6E845-DF58-06C1-8EFA-8EDDFB57473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A452B5F-B062-5695-32FC-EE65A6E7B9C0}"/>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4147158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3FACF-93CA-D7EF-DF15-E9F438E9B48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68B8DC-AF52-D599-640E-6F294C5B114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890BFF9-DC3D-7007-8B9E-BDBF8A1A96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263102-1D85-E14F-7398-FFCD862AA8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628272-162A-B6FD-C232-BE04B719983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73F90FE-5FC7-779B-033F-13CC146D70B9}"/>
              </a:ext>
            </a:extLst>
          </p:cNvPr>
          <p:cNvSpPr>
            <a:spLocks noGrp="1"/>
          </p:cNvSpPr>
          <p:nvPr>
            <p:ph type="dt" sz="half" idx="10"/>
          </p:nvPr>
        </p:nvSpPr>
        <p:spPr/>
        <p:txBody>
          <a:bodyPr/>
          <a:lstStyle/>
          <a:p>
            <a:fld id="{682DAD7D-AF89-4B11-92FB-B34ABA3DEA5F}" type="datetime1">
              <a:rPr lang="en-US" smtClean="0"/>
              <a:t>7/28/2025</a:t>
            </a:fld>
            <a:endParaRPr lang="en-US" dirty="0"/>
          </a:p>
        </p:txBody>
      </p:sp>
      <p:sp>
        <p:nvSpPr>
          <p:cNvPr id="8" name="Footer Placeholder 7">
            <a:extLst>
              <a:ext uri="{FF2B5EF4-FFF2-40B4-BE49-F238E27FC236}">
                <a16:creationId xmlns:a16="http://schemas.microsoft.com/office/drawing/2014/main" id="{A0AA9DBD-76DB-EBF4-D70E-E5FF344AD88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97258B3-593A-B71B-CBBD-F3B62838EFBF}"/>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3516658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67A2B-DD9D-5B8C-9582-6A71559588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379017-6CAB-D754-EFC0-BF17E69E3670}"/>
              </a:ext>
            </a:extLst>
          </p:cNvPr>
          <p:cNvSpPr>
            <a:spLocks noGrp="1"/>
          </p:cNvSpPr>
          <p:nvPr>
            <p:ph type="dt" sz="half" idx="10"/>
          </p:nvPr>
        </p:nvSpPr>
        <p:spPr/>
        <p:txBody>
          <a:bodyPr/>
          <a:lstStyle/>
          <a:p>
            <a:fld id="{E59D86AE-C2BF-42AB-8AF1-A39479AE4DAD}" type="datetime1">
              <a:rPr lang="en-US" smtClean="0"/>
              <a:t>7/28/2025</a:t>
            </a:fld>
            <a:endParaRPr lang="en-US" dirty="0"/>
          </a:p>
        </p:txBody>
      </p:sp>
      <p:sp>
        <p:nvSpPr>
          <p:cNvPr id="4" name="Footer Placeholder 3">
            <a:extLst>
              <a:ext uri="{FF2B5EF4-FFF2-40B4-BE49-F238E27FC236}">
                <a16:creationId xmlns:a16="http://schemas.microsoft.com/office/drawing/2014/main" id="{71F94F4C-9A34-9E7B-2A5D-3D30B2B783D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56D4734-FA5B-BF82-C5B1-455AE310405F}"/>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2472670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5FD9814-AA49-5F41-6ADD-7270625E9DEE}"/>
              </a:ext>
            </a:extLst>
          </p:cNvPr>
          <p:cNvSpPr>
            <a:spLocks noGrp="1"/>
          </p:cNvSpPr>
          <p:nvPr>
            <p:ph type="dt" sz="half" idx="10"/>
          </p:nvPr>
        </p:nvSpPr>
        <p:spPr/>
        <p:txBody>
          <a:bodyPr/>
          <a:lstStyle/>
          <a:p>
            <a:fld id="{B7B71075-0A0E-40C6-A756-2E050EF91894}" type="datetime1">
              <a:rPr lang="en-US" smtClean="0"/>
              <a:t>7/28/2025</a:t>
            </a:fld>
            <a:endParaRPr lang="en-US" dirty="0"/>
          </a:p>
        </p:txBody>
      </p:sp>
      <p:sp>
        <p:nvSpPr>
          <p:cNvPr id="3" name="Footer Placeholder 2">
            <a:extLst>
              <a:ext uri="{FF2B5EF4-FFF2-40B4-BE49-F238E27FC236}">
                <a16:creationId xmlns:a16="http://schemas.microsoft.com/office/drawing/2014/main" id="{6736E207-88BE-C487-8923-B6DEC83DC5A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744B56D-5224-1A8C-1E37-4CD7FF78EF92}"/>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1212015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1AE6B-1353-F167-2B09-EE18FE2962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0B9662-3E58-051C-5DDC-36242EB3DE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405DA5-27FE-19D2-AECE-53F703786E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C88DD6-BBC8-7F5C-BAA8-DDAF131C2D26}"/>
              </a:ext>
            </a:extLst>
          </p:cNvPr>
          <p:cNvSpPr>
            <a:spLocks noGrp="1"/>
          </p:cNvSpPr>
          <p:nvPr>
            <p:ph type="dt" sz="half" idx="10"/>
          </p:nvPr>
        </p:nvSpPr>
        <p:spPr/>
        <p:txBody>
          <a:bodyPr/>
          <a:lstStyle/>
          <a:p>
            <a:fld id="{2DD660BF-0C74-4F7F-B82D-964B03177973}" type="datetime1">
              <a:rPr lang="en-US" smtClean="0"/>
              <a:t>7/28/2025</a:t>
            </a:fld>
            <a:endParaRPr lang="en-US" dirty="0"/>
          </a:p>
        </p:txBody>
      </p:sp>
      <p:sp>
        <p:nvSpPr>
          <p:cNvPr id="6" name="Footer Placeholder 5">
            <a:extLst>
              <a:ext uri="{FF2B5EF4-FFF2-40B4-BE49-F238E27FC236}">
                <a16:creationId xmlns:a16="http://schemas.microsoft.com/office/drawing/2014/main" id="{64FF197C-5CF0-DA3E-A422-7AAECE3430C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647736C-5405-C6FB-38E3-5E6228387B02}"/>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11105727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4882B-4C66-C233-B201-74D2519BAC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14CC06-B995-D654-9A3F-34289B4D46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FA325BB-1C30-2EAC-135A-6910F34CCC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08DF22-2AE6-3C21-C771-DA1C9396B4FE}"/>
              </a:ext>
            </a:extLst>
          </p:cNvPr>
          <p:cNvSpPr>
            <a:spLocks noGrp="1"/>
          </p:cNvSpPr>
          <p:nvPr>
            <p:ph type="dt" sz="half" idx="10"/>
          </p:nvPr>
        </p:nvSpPr>
        <p:spPr/>
        <p:txBody>
          <a:bodyPr/>
          <a:lstStyle/>
          <a:p>
            <a:fld id="{D5C94B75-04B8-4BC8-84DC-D0561A34E789}" type="datetime1">
              <a:rPr lang="en-US" smtClean="0"/>
              <a:t>7/28/2025</a:t>
            </a:fld>
            <a:endParaRPr lang="en-US" dirty="0"/>
          </a:p>
        </p:txBody>
      </p:sp>
      <p:sp>
        <p:nvSpPr>
          <p:cNvPr id="6" name="Footer Placeholder 5">
            <a:extLst>
              <a:ext uri="{FF2B5EF4-FFF2-40B4-BE49-F238E27FC236}">
                <a16:creationId xmlns:a16="http://schemas.microsoft.com/office/drawing/2014/main" id="{D92017AF-E9A2-130A-9421-83D2CEF2CB7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8715228-D786-31B4-3789-19BC4CE8033A}"/>
              </a:ext>
            </a:extLst>
          </p:cNvPr>
          <p:cNvSpPr>
            <a:spLocks noGrp="1"/>
          </p:cNvSpPr>
          <p:nvPr>
            <p:ph type="sldNum" sz="quarter" idx="12"/>
          </p:nvPr>
        </p:nvSpPr>
        <p:spPr/>
        <p:txBody>
          <a:bodyPr/>
          <a:lstStyle/>
          <a:p>
            <a:fld id="{118B76C7-9294-461A-9630-886A836BA24C}" type="slidenum">
              <a:rPr lang="en-US" smtClean="0"/>
              <a:t>‹#›</a:t>
            </a:fld>
            <a:endParaRPr lang="en-US" dirty="0"/>
          </a:p>
        </p:txBody>
      </p:sp>
    </p:spTree>
    <p:extLst>
      <p:ext uri="{BB962C8B-B14F-4D97-AF65-F5344CB8AC3E}">
        <p14:creationId xmlns:p14="http://schemas.microsoft.com/office/powerpoint/2010/main" val="274161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EFA48C-7783-A5F5-4C62-5A23D1E842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86E661-C21D-BCD1-AD74-96665EF75B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C17773-A110-92A7-3622-EA5E5AEC21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86245B3-5080-437C-9FFB-637D367B9647}" type="datetime1">
              <a:rPr lang="en-US" smtClean="0"/>
              <a:t>7/28/2025</a:t>
            </a:fld>
            <a:endParaRPr lang="en-US" dirty="0"/>
          </a:p>
        </p:txBody>
      </p:sp>
      <p:sp>
        <p:nvSpPr>
          <p:cNvPr id="5" name="Footer Placeholder 4">
            <a:extLst>
              <a:ext uri="{FF2B5EF4-FFF2-40B4-BE49-F238E27FC236}">
                <a16:creationId xmlns:a16="http://schemas.microsoft.com/office/drawing/2014/main" id="{65521839-B6EE-99A4-6C9D-59E378368F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68787196-A892-97DB-EC9C-8E0BDDDF95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18B76C7-9294-461A-9630-886A836BA24C}" type="slidenum">
              <a:rPr lang="en-US" smtClean="0"/>
              <a:t>‹#›</a:t>
            </a:fld>
            <a:endParaRPr lang="en-US" dirty="0"/>
          </a:p>
        </p:txBody>
      </p:sp>
    </p:spTree>
    <p:extLst>
      <p:ext uri="{BB962C8B-B14F-4D97-AF65-F5344CB8AC3E}">
        <p14:creationId xmlns:p14="http://schemas.microsoft.com/office/powerpoint/2010/main" val="6775818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5" Type="http://schemas.openxmlformats.org/officeDocument/2006/relationships/image" Target="../media/image13.jpeg"/><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5" Type="http://schemas.openxmlformats.org/officeDocument/2006/relationships/image" Target="../media/image13.jpeg"/><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5" Type="http://schemas.openxmlformats.org/officeDocument/2006/relationships/image" Target="../media/image13.jpeg"/><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mailto:hbstone@gmail.com"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9.jpeg"/><Relationship Id="rId5" Type="http://schemas.openxmlformats.org/officeDocument/2006/relationships/hyperlink" Target="https://www.google.com/maps/place/820+N+Britain+Rd+%23212,+Irving,+TX+75061/@32.8216544,-96.9443583,17z/data=!3m1!4b1!4m6!3m5!1s0x864e833fd2664779:0xa04324621ad60918!8m2!3d32.8216499!4d-96.9417834!16s%2Fg%2F11ybxlnj_n?entry=ttu&amp;g_ep=EgoyMDI1MDcxNi4wIKXMDSoASAFQAw%3D%3D" TargetMode="External"/><Relationship Id="rId4" Type="http://schemas.openxmlformats.org/officeDocument/2006/relationships/hyperlink" Target="https://www.linkedin.com/in/howardstone11"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06C84F8-908B-02DB-2FD2-AFE50D60823B}"/>
              </a:ext>
            </a:extLst>
          </p:cNvPr>
          <p:cNvSpPr txBox="1"/>
          <p:nvPr/>
        </p:nvSpPr>
        <p:spPr>
          <a:xfrm>
            <a:off x="157316" y="3075057"/>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MICROSOFT</a:t>
            </a:r>
          </a:p>
        </p:txBody>
      </p:sp>
      <p:sp>
        <p:nvSpPr>
          <p:cNvPr id="5" name="TextBox 4">
            <a:extLst>
              <a:ext uri="{FF2B5EF4-FFF2-40B4-BE49-F238E27FC236}">
                <a16:creationId xmlns:a16="http://schemas.microsoft.com/office/drawing/2014/main" id="{4E7650B9-5BA1-E168-6259-99FB88FF9579}"/>
              </a:ext>
            </a:extLst>
          </p:cNvPr>
          <p:cNvSpPr txBox="1"/>
          <p:nvPr/>
        </p:nvSpPr>
        <p:spPr>
          <a:xfrm>
            <a:off x="157316" y="1831276"/>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S</a:t>
            </a: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ECURONIX</a:t>
            </a:r>
          </a:p>
        </p:txBody>
      </p:sp>
      <p:sp>
        <p:nvSpPr>
          <p:cNvPr id="6" name="TextBox 5">
            <a:extLst>
              <a:ext uri="{FF2B5EF4-FFF2-40B4-BE49-F238E27FC236}">
                <a16:creationId xmlns:a16="http://schemas.microsoft.com/office/drawing/2014/main" id="{9708E973-F143-5297-0A12-D9FC412BF0CD}"/>
              </a:ext>
            </a:extLst>
          </p:cNvPr>
          <p:cNvSpPr txBox="1"/>
          <p:nvPr/>
        </p:nvSpPr>
        <p:spPr>
          <a:xfrm>
            <a:off x="157316" y="746521"/>
            <a:ext cx="328397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Professional Experience</a:t>
            </a:r>
          </a:p>
        </p:txBody>
      </p:sp>
      <p:sp>
        <p:nvSpPr>
          <p:cNvPr id="7" name="TextBox 6">
            <a:extLst>
              <a:ext uri="{FF2B5EF4-FFF2-40B4-BE49-F238E27FC236}">
                <a16:creationId xmlns:a16="http://schemas.microsoft.com/office/drawing/2014/main" id="{BFD586E9-1F0E-9B59-D804-FED36E95304D}"/>
              </a:ext>
            </a:extLst>
          </p:cNvPr>
          <p:cNvSpPr txBox="1"/>
          <p:nvPr/>
        </p:nvSpPr>
        <p:spPr>
          <a:xfrm>
            <a:off x="157316" y="4318838"/>
            <a:ext cx="328397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GTS Technology Solutions</a:t>
            </a:r>
          </a:p>
        </p:txBody>
      </p:sp>
      <p:sp>
        <p:nvSpPr>
          <p:cNvPr id="8" name="TextBox 7">
            <a:extLst>
              <a:ext uri="{FF2B5EF4-FFF2-40B4-BE49-F238E27FC236}">
                <a16:creationId xmlns:a16="http://schemas.microsoft.com/office/drawing/2014/main" id="{9208A669-FE8C-7672-D144-3BD77B6F5DFD}"/>
              </a:ext>
            </a:extLst>
          </p:cNvPr>
          <p:cNvSpPr txBox="1"/>
          <p:nvPr/>
        </p:nvSpPr>
        <p:spPr>
          <a:xfrm>
            <a:off x="157316" y="5562619"/>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CSC/DXC</a:t>
            </a:r>
          </a:p>
        </p:txBody>
      </p:sp>
      <p:sp>
        <p:nvSpPr>
          <p:cNvPr id="11" name="Freeform: Shape 10">
            <a:extLst>
              <a:ext uri="{FF2B5EF4-FFF2-40B4-BE49-F238E27FC236}">
                <a16:creationId xmlns:a16="http://schemas.microsoft.com/office/drawing/2014/main" id="{83CA07AA-6D09-B902-45AE-5BFF6745385F}"/>
              </a:ext>
            </a:extLst>
          </p:cNvPr>
          <p:cNvSpPr/>
          <p:nvPr/>
        </p:nvSpPr>
        <p:spPr>
          <a:xfrm>
            <a:off x="0" y="-10571369"/>
            <a:ext cx="3716595" cy="27431999"/>
          </a:xfrm>
          <a:custGeom>
            <a:avLst/>
            <a:gdLst>
              <a:gd name="connsiteX0" fmla="*/ 473584 w 3716595"/>
              <a:gd name="connsiteY0" fmla="*/ 11127675 h 27431999"/>
              <a:gd name="connsiteX1" fmla="*/ 355601 w 3716595"/>
              <a:gd name="connsiteY1" fmla="*/ 11245659 h 27431999"/>
              <a:gd name="connsiteX2" fmla="*/ 355601 w 3716595"/>
              <a:gd name="connsiteY2" fmla="*/ 11717578 h 27431999"/>
              <a:gd name="connsiteX3" fmla="*/ 473584 w 3716595"/>
              <a:gd name="connsiteY3" fmla="*/ 11835562 h 27431999"/>
              <a:gd name="connsiteX4" fmla="*/ 3123058 w 3716595"/>
              <a:gd name="connsiteY4" fmla="*/ 11835562 h 27431999"/>
              <a:gd name="connsiteX5" fmla="*/ 3241041 w 3716595"/>
              <a:gd name="connsiteY5" fmla="*/ 11717578 h 27431999"/>
              <a:gd name="connsiteX6" fmla="*/ 3241041 w 3716595"/>
              <a:gd name="connsiteY6" fmla="*/ 11245659 h 27431999"/>
              <a:gd name="connsiteX7" fmla="*/ 3123058 w 3716595"/>
              <a:gd name="connsiteY7" fmla="*/ 11127675 h 27431999"/>
              <a:gd name="connsiteX8" fmla="*/ 0 w 3716595"/>
              <a:gd name="connsiteY8" fmla="*/ 0 h 27431999"/>
              <a:gd name="connsiteX9" fmla="*/ 3716595 w 3716595"/>
              <a:gd name="connsiteY9" fmla="*/ 0 h 27431999"/>
              <a:gd name="connsiteX10" fmla="*/ 3716595 w 3716595"/>
              <a:gd name="connsiteY10" fmla="*/ 27431999 h 27431999"/>
              <a:gd name="connsiteX11" fmla="*/ 0 w 3716595"/>
              <a:gd name="connsiteY11" fmla="*/ 27431999 h 2743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6595" h="27431999">
                <a:moveTo>
                  <a:pt x="473584" y="11127675"/>
                </a:moveTo>
                <a:cubicBezTo>
                  <a:pt x="408424" y="11127675"/>
                  <a:pt x="355601" y="11180498"/>
                  <a:pt x="355601" y="11245659"/>
                </a:cubicBezTo>
                <a:lnTo>
                  <a:pt x="355601" y="11717578"/>
                </a:lnTo>
                <a:cubicBezTo>
                  <a:pt x="355601" y="11782739"/>
                  <a:pt x="408424" y="11835562"/>
                  <a:pt x="473584" y="11835562"/>
                </a:cubicBezTo>
                <a:lnTo>
                  <a:pt x="3123058" y="11835562"/>
                </a:lnTo>
                <a:cubicBezTo>
                  <a:pt x="3188218" y="11835562"/>
                  <a:pt x="3241041" y="11782739"/>
                  <a:pt x="3241041" y="11717578"/>
                </a:cubicBezTo>
                <a:lnTo>
                  <a:pt x="3241041" y="11245659"/>
                </a:lnTo>
                <a:cubicBezTo>
                  <a:pt x="3241041" y="11180498"/>
                  <a:pt x="3188218" y="11127675"/>
                  <a:pt x="3123058" y="11127675"/>
                </a:cubicBezTo>
                <a:close/>
                <a:moveTo>
                  <a:pt x="0" y="0"/>
                </a:moveTo>
                <a:lnTo>
                  <a:pt x="3716595" y="0"/>
                </a:lnTo>
                <a:lnTo>
                  <a:pt x="3716595" y="27431999"/>
                </a:lnTo>
                <a:lnTo>
                  <a:pt x="0" y="27431999"/>
                </a:lnTo>
                <a:close/>
              </a:path>
            </a:pathLst>
          </a:custGeom>
          <a:solidFill>
            <a:schemeClr val="bg2">
              <a:lumMod val="25000"/>
              <a:alpha val="5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12" name="TextBox 11">
            <a:extLst>
              <a:ext uri="{FF2B5EF4-FFF2-40B4-BE49-F238E27FC236}">
                <a16:creationId xmlns:a16="http://schemas.microsoft.com/office/drawing/2014/main" id="{EC038140-5319-23BB-062B-3F5BC76B18A4}"/>
              </a:ext>
            </a:extLst>
          </p:cNvPr>
          <p:cNvSpPr txBox="1"/>
          <p:nvPr/>
        </p:nvSpPr>
        <p:spPr>
          <a:xfrm>
            <a:off x="4216400" y="2274838"/>
            <a:ext cx="6985164" cy="230832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72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P</a:t>
            </a:r>
            <a:r>
              <a:rPr kumimoji="0" lang="en-US" sz="72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ROFESSIONAL EXPERIENCE</a:t>
            </a:r>
          </a:p>
        </p:txBody>
      </p:sp>
      <p:pic>
        <p:nvPicPr>
          <p:cNvPr id="14" name="Graphic 13" descr="Aspiration with solid fill">
            <a:extLst>
              <a:ext uri="{FF2B5EF4-FFF2-40B4-BE49-F238E27FC236}">
                <a16:creationId xmlns:a16="http://schemas.microsoft.com/office/drawing/2014/main" id="{9A9A78D6-502D-244A-5975-5043CB9576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576560" y="5237480"/>
            <a:ext cx="1747520" cy="1747520"/>
          </a:xfrm>
          <a:prstGeom prst="rect">
            <a:avLst/>
          </a:prstGeom>
        </p:spPr>
      </p:pic>
      <p:sp>
        <p:nvSpPr>
          <p:cNvPr id="2" name="Slide Number Placeholder 1">
            <a:extLst>
              <a:ext uri="{FF2B5EF4-FFF2-40B4-BE49-F238E27FC236}">
                <a16:creationId xmlns:a16="http://schemas.microsoft.com/office/drawing/2014/main" id="{5955743C-B761-2780-5FCD-607D4A83C9E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808117319"/>
      </p:ext>
    </p:extLst>
  </p:cSld>
  <p:clrMapOvr>
    <a:masterClrMapping/>
  </p:clrMapOvr>
  <mc:AlternateContent xmlns:mc="http://schemas.openxmlformats.org/markup-compatibility/2006" xmlns:p159="http://schemas.microsoft.com/office/powerpoint/2015/09/main">
    <mc:Choice Requires="p159">
      <p:transition spd="slow" advClick="0" advTm="10000">
        <p159:morph option="byObject"/>
      </p:transition>
    </mc:Choice>
    <mc:Fallback xmlns="">
      <p:transition spd="slow" advClick="0" advTm="10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973B242-975F-5533-CF33-6E142B51C832}"/>
            </a:ext>
          </a:extLst>
        </p:cNvPr>
        <p:cNvGrpSpPr/>
        <p:nvPr/>
      </p:nvGrpSpPr>
      <p:grpSpPr>
        <a:xfrm>
          <a:off x="0" y="0"/>
          <a:ext cx="0" cy="0"/>
          <a:chOff x="0" y="0"/>
          <a:chExt cx="0" cy="0"/>
        </a:xfrm>
      </p:grpSpPr>
      <p:grpSp>
        <p:nvGrpSpPr>
          <p:cNvPr id="35" name="Group 34">
            <a:extLst>
              <a:ext uri="{FF2B5EF4-FFF2-40B4-BE49-F238E27FC236}">
                <a16:creationId xmlns:a16="http://schemas.microsoft.com/office/drawing/2014/main" id="{3E5A2215-5E98-130A-046F-32DEFDFC4D55}"/>
              </a:ext>
            </a:extLst>
          </p:cNvPr>
          <p:cNvGrpSpPr/>
          <p:nvPr/>
        </p:nvGrpSpPr>
        <p:grpSpPr>
          <a:xfrm>
            <a:off x="773063" y="1410928"/>
            <a:ext cx="2868558" cy="5004619"/>
            <a:chOff x="773063" y="1410928"/>
            <a:chExt cx="2868558" cy="5004619"/>
          </a:xfrm>
        </p:grpSpPr>
        <p:sp>
          <p:nvSpPr>
            <p:cNvPr id="16" name="Rectangle: Rounded Corners 15">
              <a:extLst>
                <a:ext uri="{FF2B5EF4-FFF2-40B4-BE49-F238E27FC236}">
                  <a16:creationId xmlns:a16="http://schemas.microsoft.com/office/drawing/2014/main" id="{FB7D3D71-B573-A037-F86B-5599D617329E}"/>
                </a:ext>
              </a:extLst>
            </p:cNvPr>
            <p:cNvSpPr/>
            <p:nvPr/>
          </p:nvSpPr>
          <p:spPr>
            <a:xfrm>
              <a:off x="779206"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4" name="TextBox 23">
              <a:extLst>
                <a:ext uri="{FF2B5EF4-FFF2-40B4-BE49-F238E27FC236}">
                  <a16:creationId xmlns:a16="http://schemas.microsoft.com/office/drawing/2014/main" id="{BB5AC62E-BD1F-3E24-11A0-686598EC9EB2}"/>
                </a:ext>
              </a:extLst>
            </p:cNvPr>
            <p:cNvSpPr txBox="1"/>
            <p:nvPr/>
          </p:nvSpPr>
          <p:spPr>
            <a:xfrm>
              <a:off x="773063" y="2541241"/>
              <a:ext cx="2868558" cy="2246769"/>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ptos" panose="02110004020202020204"/>
                  <a:ea typeface="+mn-ea"/>
                  <a:cs typeface="+mn-cs"/>
                </a:rPr>
                <a:t>As Howard’s manager, I’ve seen firsthand his dedication, technical expertise, and strong work ethic. He tackles complex challenges, supports his team, and consistently delivers excellent results. Howard’s professionalism and positive attitude make him an outstanding asset to any organization.</a:t>
              </a:r>
              <a:endParaRPr kumimoji="0" lang="en-US" sz="14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28" name="Graphic 27" descr="Books with solid fill">
              <a:extLst>
                <a:ext uri="{FF2B5EF4-FFF2-40B4-BE49-F238E27FC236}">
                  <a16:creationId xmlns:a16="http://schemas.microsoft.com/office/drawing/2014/main" id="{2D2AF320-FD31-6142-1B3C-3AE3DC6D71F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50141" y="1518885"/>
              <a:ext cx="914400" cy="914400"/>
            </a:xfrm>
            <a:prstGeom prst="rect">
              <a:avLst/>
            </a:prstGeom>
          </p:spPr>
        </p:pic>
      </p:grpSp>
      <p:grpSp>
        <p:nvGrpSpPr>
          <p:cNvPr id="33" name="Group 32">
            <a:extLst>
              <a:ext uri="{FF2B5EF4-FFF2-40B4-BE49-F238E27FC236}">
                <a16:creationId xmlns:a16="http://schemas.microsoft.com/office/drawing/2014/main" id="{143CAEF8-73DD-0D13-AD87-BB59DA62D8F2}"/>
              </a:ext>
            </a:extLst>
          </p:cNvPr>
          <p:cNvGrpSpPr/>
          <p:nvPr/>
        </p:nvGrpSpPr>
        <p:grpSpPr>
          <a:xfrm>
            <a:off x="4661721" y="1410928"/>
            <a:ext cx="2868558" cy="5004619"/>
            <a:chOff x="4661721" y="1410928"/>
            <a:chExt cx="2868558" cy="5004619"/>
          </a:xfrm>
        </p:grpSpPr>
        <p:sp>
          <p:nvSpPr>
            <p:cNvPr id="17" name="Rectangle: Rounded Corners 16">
              <a:extLst>
                <a:ext uri="{FF2B5EF4-FFF2-40B4-BE49-F238E27FC236}">
                  <a16:creationId xmlns:a16="http://schemas.microsoft.com/office/drawing/2014/main" id="{9DCD5152-23FC-426F-7408-8E7CA82B0BE8}"/>
                </a:ext>
              </a:extLst>
            </p:cNvPr>
            <p:cNvSpPr/>
            <p:nvPr/>
          </p:nvSpPr>
          <p:spPr>
            <a:xfrm>
              <a:off x="4674009"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5" name="TextBox 24">
              <a:extLst>
                <a:ext uri="{FF2B5EF4-FFF2-40B4-BE49-F238E27FC236}">
                  <a16:creationId xmlns:a16="http://schemas.microsoft.com/office/drawing/2014/main" id="{F30711EF-0BD9-BF8F-AA21-24CB93122729}"/>
                </a:ext>
              </a:extLst>
            </p:cNvPr>
            <p:cNvSpPr txBox="1"/>
            <p:nvPr/>
          </p:nvSpPr>
          <p:spPr>
            <a:xfrm>
              <a:off x="4661721" y="2540843"/>
              <a:ext cx="2868558" cy="2031325"/>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ptos" panose="02110004020202020204"/>
                  <a:ea typeface="+mn-ea"/>
                  <a:cs typeface="+mn-cs"/>
                </a:rPr>
                <a:t>I’ve known Howard for 15 years as both a friend and colleague. He’s genuine, knowledgeable, and always ready to help. Howard’s technical skills and dedication have made a real difference to our team’s success and customer satisfaction. Any company would be lucky to have him.</a:t>
              </a:r>
              <a:endParaRPr kumimoji="0" lang="en-US" sz="14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0" name="Graphic 29" descr="Bullseye with solid fill">
              <a:extLst>
                <a:ext uri="{FF2B5EF4-FFF2-40B4-BE49-F238E27FC236}">
                  <a16:creationId xmlns:a16="http://schemas.microsoft.com/office/drawing/2014/main" id="{93F2A33C-803A-957C-9CB2-86B0C4D7E97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38799" y="1533917"/>
              <a:ext cx="914400" cy="914400"/>
            </a:xfrm>
            <a:prstGeom prst="rect">
              <a:avLst/>
            </a:prstGeom>
          </p:spPr>
        </p:pic>
      </p:grpSp>
      <p:grpSp>
        <p:nvGrpSpPr>
          <p:cNvPr id="34" name="Group 33">
            <a:extLst>
              <a:ext uri="{FF2B5EF4-FFF2-40B4-BE49-F238E27FC236}">
                <a16:creationId xmlns:a16="http://schemas.microsoft.com/office/drawing/2014/main" id="{8515BD1B-6150-5D48-F3C8-459D07DE7FCC}"/>
              </a:ext>
            </a:extLst>
          </p:cNvPr>
          <p:cNvGrpSpPr/>
          <p:nvPr/>
        </p:nvGrpSpPr>
        <p:grpSpPr>
          <a:xfrm>
            <a:off x="8562667" y="1410927"/>
            <a:ext cx="2868558" cy="5004619"/>
            <a:chOff x="8562667" y="1410927"/>
            <a:chExt cx="2868558" cy="5004619"/>
          </a:xfrm>
        </p:grpSpPr>
        <p:sp>
          <p:nvSpPr>
            <p:cNvPr id="18" name="Rectangle: Rounded Corners 17">
              <a:extLst>
                <a:ext uri="{FF2B5EF4-FFF2-40B4-BE49-F238E27FC236}">
                  <a16:creationId xmlns:a16="http://schemas.microsoft.com/office/drawing/2014/main" id="{5F31DD77-011B-2E33-5129-C6779D29DE0B}"/>
                </a:ext>
              </a:extLst>
            </p:cNvPr>
            <p:cNvSpPr/>
            <p:nvPr/>
          </p:nvSpPr>
          <p:spPr>
            <a:xfrm>
              <a:off x="8562667" y="1410927"/>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6" name="TextBox 25">
              <a:extLst>
                <a:ext uri="{FF2B5EF4-FFF2-40B4-BE49-F238E27FC236}">
                  <a16:creationId xmlns:a16="http://schemas.microsoft.com/office/drawing/2014/main" id="{5091F19C-BBE4-A5C7-6918-DCFF2BA97EBA}"/>
                </a:ext>
              </a:extLst>
            </p:cNvPr>
            <p:cNvSpPr txBox="1"/>
            <p:nvPr/>
          </p:nvSpPr>
          <p:spPr>
            <a:xfrm>
              <a:off x="8562667" y="2540843"/>
              <a:ext cx="2868558" cy="2031325"/>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ptos" panose="02110004020202020204"/>
                  <a:ea typeface="+mn-ea"/>
                  <a:cs typeface="+mn-cs"/>
                </a:rPr>
                <a:t>Howard is a dedicated team player known for mastering complex topics, uplifting team morale, and building strong customer relationships. He communicates clearly, listens carefully, and consistently goes above and beyond to support his colleagues and clients.</a:t>
              </a:r>
              <a:endParaRPr kumimoji="0" lang="en-US" sz="14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2" name="Graphic 31" descr="Construction worker male with solid fill">
              <a:extLst>
                <a:ext uri="{FF2B5EF4-FFF2-40B4-BE49-F238E27FC236}">
                  <a16:creationId xmlns:a16="http://schemas.microsoft.com/office/drawing/2014/main" id="{AC5D68A7-D92A-D5BA-E161-21842D2DAFA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539746" y="1533917"/>
              <a:ext cx="914400" cy="914400"/>
            </a:xfrm>
            <a:prstGeom prst="rect">
              <a:avLst/>
            </a:prstGeom>
          </p:spPr>
        </p:pic>
      </p:grpSp>
      <p:sp>
        <p:nvSpPr>
          <p:cNvPr id="11" name="Freeform: Shape 10">
            <a:extLst>
              <a:ext uri="{FF2B5EF4-FFF2-40B4-BE49-F238E27FC236}">
                <a16:creationId xmlns:a16="http://schemas.microsoft.com/office/drawing/2014/main" id="{50AE1CD5-3C73-8607-519B-FEC588B7EB1A}"/>
              </a:ext>
            </a:extLst>
          </p:cNvPr>
          <p:cNvSpPr/>
          <p:nvPr/>
        </p:nvSpPr>
        <p:spPr>
          <a:xfrm>
            <a:off x="4542502"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4" name="Freeform: Shape 13">
            <a:extLst>
              <a:ext uri="{FF2B5EF4-FFF2-40B4-BE49-F238E27FC236}">
                <a16:creationId xmlns:a16="http://schemas.microsoft.com/office/drawing/2014/main" id="{AE004215-4EC8-B92F-5836-60749773D8C9}"/>
              </a:ext>
            </a:extLst>
          </p:cNvPr>
          <p:cNvSpPr/>
          <p:nvPr/>
        </p:nvSpPr>
        <p:spPr>
          <a:xfrm>
            <a:off x="653844"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5" name="Freeform: Shape 14">
            <a:extLst>
              <a:ext uri="{FF2B5EF4-FFF2-40B4-BE49-F238E27FC236}">
                <a16:creationId xmlns:a16="http://schemas.microsoft.com/office/drawing/2014/main" id="{F336FFDE-4EEF-0CF5-2F74-F638FBF60F43}"/>
              </a:ext>
            </a:extLst>
          </p:cNvPr>
          <p:cNvSpPr/>
          <p:nvPr/>
        </p:nvSpPr>
        <p:spPr>
          <a:xfrm>
            <a:off x="8431160" y="4704734"/>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extBox 1">
            <a:extLst>
              <a:ext uri="{FF2B5EF4-FFF2-40B4-BE49-F238E27FC236}">
                <a16:creationId xmlns:a16="http://schemas.microsoft.com/office/drawing/2014/main" id="{98BC7C76-5856-906C-D6F6-B50D41B1A107}"/>
              </a:ext>
            </a:extLst>
          </p:cNvPr>
          <p:cNvSpPr txBox="1"/>
          <p:nvPr/>
        </p:nvSpPr>
        <p:spPr>
          <a:xfrm>
            <a:off x="653844" y="5742039"/>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 Randleas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David.randleas@mckesson.com</a:t>
            </a:r>
          </a:p>
        </p:txBody>
      </p:sp>
      <p:sp>
        <p:nvSpPr>
          <p:cNvPr id="3" name="TextBox 2">
            <a:extLst>
              <a:ext uri="{FF2B5EF4-FFF2-40B4-BE49-F238E27FC236}">
                <a16:creationId xmlns:a16="http://schemas.microsoft.com/office/drawing/2014/main" id="{DF5DAE44-FAC7-47DF-DF3A-E80978C95883}"/>
              </a:ext>
            </a:extLst>
          </p:cNvPr>
          <p:cNvSpPr txBox="1"/>
          <p:nvPr/>
        </p:nvSpPr>
        <p:spPr>
          <a:xfrm>
            <a:off x="4545575" y="5737123"/>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Tom Shaw</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tshaw8@dxc.com</a:t>
            </a:r>
          </a:p>
        </p:txBody>
      </p:sp>
      <p:sp>
        <p:nvSpPr>
          <p:cNvPr id="4" name="TextBox 3">
            <a:extLst>
              <a:ext uri="{FF2B5EF4-FFF2-40B4-BE49-F238E27FC236}">
                <a16:creationId xmlns:a16="http://schemas.microsoft.com/office/drawing/2014/main" id="{D6E4DE3F-EA8B-A5EC-4658-03330419638C}"/>
              </a:ext>
            </a:extLst>
          </p:cNvPr>
          <p:cNvSpPr txBox="1"/>
          <p:nvPr/>
        </p:nvSpPr>
        <p:spPr>
          <a:xfrm>
            <a:off x="8437306" y="5732207"/>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RayAnn Long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Marie.Tenorio@microsoft.com</a:t>
            </a:r>
          </a:p>
        </p:txBody>
      </p:sp>
      <p:sp>
        <p:nvSpPr>
          <p:cNvPr id="5" name="Slide Number Placeholder 4">
            <a:extLst>
              <a:ext uri="{FF2B5EF4-FFF2-40B4-BE49-F238E27FC236}">
                <a16:creationId xmlns:a16="http://schemas.microsoft.com/office/drawing/2014/main" id="{182AFDA6-97CD-96FF-DF0C-B16A6880E6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27044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0">
        <p159:morph option="byObject"/>
      </p:transition>
    </mc:Choice>
    <mc:Fallback xmlns="">
      <p:transition spd="slow" advClick="0" advTm="10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title="Tossing Of Graduations Hats">
            <a:hlinkClick r:id="" action="ppaction://media"/>
            <a:extLst>
              <a:ext uri="{FF2B5EF4-FFF2-40B4-BE49-F238E27FC236}">
                <a16:creationId xmlns:a16="http://schemas.microsoft.com/office/drawing/2014/main" id="{05E7C802-D3E6-5AD0-EF05-6EC946ACCDB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36CF3117-4EDF-51EA-33DE-EB55F670E0A4}"/>
              </a:ext>
            </a:extLst>
          </p:cNvPr>
          <p:cNvSpPr txBox="1"/>
          <p:nvPr/>
        </p:nvSpPr>
        <p:spPr>
          <a:xfrm>
            <a:off x="0" y="-1"/>
            <a:ext cx="10722382" cy="6858000"/>
          </a:xfrm>
          <a:custGeom>
            <a:avLst/>
            <a:gdLst/>
            <a:ahLst/>
            <a:cxnLst/>
            <a:rect l="l" t="t" r="r" b="b"/>
            <a:pathLst>
              <a:path w="10722382" h="6858000">
                <a:moveTo>
                  <a:pt x="3197260" y="5081467"/>
                </a:moveTo>
                <a:cubicBezTo>
                  <a:pt x="3222908" y="5081467"/>
                  <a:pt x="3241598" y="5092654"/>
                  <a:pt x="3253331" y="5115028"/>
                </a:cubicBezTo>
                <a:cubicBezTo>
                  <a:pt x="3265337" y="5137674"/>
                  <a:pt x="3271339" y="5180239"/>
                  <a:pt x="3271339" y="5242722"/>
                </a:cubicBezTo>
                <a:cubicBezTo>
                  <a:pt x="3271339" y="5307115"/>
                  <a:pt x="3265200" y="5350226"/>
                  <a:pt x="3252922" y="5372054"/>
                </a:cubicBezTo>
                <a:cubicBezTo>
                  <a:pt x="3240643" y="5393609"/>
                  <a:pt x="3222090" y="5404387"/>
                  <a:pt x="3197260" y="5404387"/>
                </a:cubicBezTo>
                <a:cubicBezTo>
                  <a:pt x="3172158" y="5404387"/>
                  <a:pt x="3153740" y="5393200"/>
                  <a:pt x="3142008" y="5370826"/>
                </a:cubicBezTo>
                <a:cubicBezTo>
                  <a:pt x="3129729" y="5348725"/>
                  <a:pt x="3123590" y="5306024"/>
                  <a:pt x="3123590" y="5242722"/>
                </a:cubicBezTo>
                <a:cubicBezTo>
                  <a:pt x="3123590" y="5178329"/>
                  <a:pt x="3129729" y="5135355"/>
                  <a:pt x="3142008" y="5113800"/>
                </a:cubicBezTo>
                <a:cubicBezTo>
                  <a:pt x="3154286" y="5092245"/>
                  <a:pt x="3172704" y="5081467"/>
                  <a:pt x="3197260" y="5081467"/>
                </a:cubicBezTo>
                <a:close/>
                <a:moveTo>
                  <a:pt x="3588418" y="4959502"/>
                </a:moveTo>
                <a:lnTo>
                  <a:pt x="3588418" y="5095792"/>
                </a:lnTo>
                <a:lnTo>
                  <a:pt x="3639577" y="5095792"/>
                </a:lnTo>
                <a:lnTo>
                  <a:pt x="3639577" y="5392518"/>
                </a:lnTo>
                <a:lnTo>
                  <a:pt x="3588418" y="5392518"/>
                </a:lnTo>
                <a:lnTo>
                  <a:pt x="3588418" y="5528807"/>
                </a:lnTo>
                <a:lnTo>
                  <a:pt x="4130301" y="5528807"/>
                </a:lnTo>
                <a:lnTo>
                  <a:pt x="4130301" y="5301249"/>
                </a:lnTo>
                <a:lnTo>
                  <a:pt x="3994421" y="5301249"/>
                </a:lnTo>
                <a:lnTo>
                  <a:pt x="3994421" y="5392518"/>
                </a:lnTo>
                <a:lnTo>
                  <a:pt x="3859769" y="5392518"/>
                </a:lnTo>
                <a:lnTo>
                  <a:pt x="3859769" y="5095792"/>
                </a:lnTo>
                <a:lnTo>
                  <a:pt x="3913793" y="5095792"/>
                </a:lnTo>
                <a:lnTo>
                  <a:pt x="3913793" y="4959502"/>
                </a:lnTo>
                <a:close/>
                <a:moveTo>
                  <a:pt x="1715900" y="4959502"/>
                </a:moveTo>
                <a:lnTo>
                  <a:pt x="1715900" y="5095792"/>
                </a:lnTo>
                <a:lnTo>
                  <a:pt x="1754781" y="5095792"/>
                </a:lnTo>
                <a:lnTo>
                  <a:pt x="1898437" y="5302067"/>
                </a:lnTo>
                <a:lnTo>
                  <a:pt x="1898437" y="5392518"/>
                </a:lnTo>
                <a:lnTo>
                  <a:pt x="1852598" y="5392518"/>
                </a:lnTo>
                <a:lnTo>
                  <a:pt x="1852598" y="5528807"/>
                </a:lnTo>
                <a:lnTo>
                  <a:pt x="2163649" y="5528807"/>
                </a:lnTo>
                <a:lnTo>
                  <a:pt x="2163649" y="5392518"/>
                </a:lnTo>
                <a:lnTo>
                  <a:pt x="2118628" y="5392518"/>
                </a:lnTo>
                <a:lnTo>
                  <a:pt x="2118628" y="5302067"/>
                </a:lnTo>
                <a:lnTo>
                  <a:pt x="2261875" y="5095792"/>
                </a:lnTo>
                <a:lnTo>
                  <a:pt x="2297482" y="5095792"/>
                </a:lnTo>
                <a:lnTo>
                  <a:pt x="2297482" y="4959502"/>
                </a:lnTo>
                <a:lnTo>
                  <a:pt x="2078519" y="4959502"/>
                </a:lnTo>
                <a:lnTo>
                  <a:pt x="2078519" y="5095792"/>
                </a:lnTo>
                <a:lnTo>
                  <a:pt x="2113308" y="5095792"/>
                </a:lnTo>
                <a:lnTo>
                  <a:pt x="2040047" y="5212026"/>
                </a:lnTo>
                <a:lnTo>
                  <a:pt x="1979474" y="5095792"/>
                </a:lnTo>
                <a:lnTo>
                  <a:pt x="2013444" y="5095792"/>
                </a:lnTo>
                <a:lnTo>
                  <a:pt x="2013444" y="4959502"/>
                </a:lnTo>
                <a:close/>
                <a:moveTo>
                  <a:pt x="812438" y="4959502"/>
                </a:moveTo>
                <a:lnTo>
                  <a:pt x="812438" y="5095792"/>
                </a:lnTo>
                <a:lnTo>
                  <a:pt x="857459" y="5095792"/>
                </a:lnTo>
                <a:lnTo>
                  <a:pt x="857459" y="5392518"/>
                </a:lnTo>
                <a:lnTo>
                  <a:pt x="813666" y="5392518"/>
                </a:lnTo>
                <a:lnTo>
                  <a:pt x="813666" y="5528807"/>
                </a:lnTo>
                <a:lnTo>
                  <a:pt x="1034267" y="5528807"/>
                </a:lnTo>
                <a:lnTo>
                  <a:pt x="1034267" y="5392518"/>
                </a:lnTo>
                <a:lnTo>
                  <a:pt x="989246" y="5392518"/>
                </a:lnTo>
                <a:lnTo>
                  <a:pt x="989246" y="5078602"/>
                </a:lnTo>
                <a:lnTo>
                  <a:pt x="1159505" y="5528807"/>
                </a:lnTo>
                <a:lnTo>
                  <a:pt x="1244635" y="5528807"/>
                </a:lnTo>
                <a:lnTo>
                  <a:pt x="1416532" y="5074509"/>
                </a:lnTo>
                <a:lnTo>
                  <a:pt x="1416532" y="5392518"/>
                </a:lnTo>
                <a:lnTo>
                  <a:pt x="1371102" y="5392518"/>
                </a:lnTo>
                <a:lnTo>
                  <a:pt x="1371102" y="5528807"/>
                </a:lnTo>
                <a:lnTo>
                  <a:pt x="1668237" y="5528807"/>
                </a:lnTo>
                <a:lnTo>
                  <a:pt x="1668237" y="5392518"/>
                </a:lnTo>
                <a:lnTo>
                  <a:pt x="1622398" y="5392518"/>
                </a:lnTo>
                <a:lnTo>
                  <a:pt x="1622398" y="5095792"/>
                </a:lnTo>
                <a:lnTo>
                  <a:pt x="1667009" y="5095792"/>
                </a:lnTo>
                <a:lnTo>
                  <a:pt x="1667009" y="4959502"/>
                </a:lnTo>
                <a:lnTo>
                  <a:pt x="1325672" y="4959502"/>
                </a:lnTo>
                <a:lnTo>
                  <a:pt x="1239724" y="5179284"/>
                </a:lnTo>
                <a:lnTo>
                  <a:pt x="1155822" y="4959502"/>
                </a:lnTo>
                <a:close/>
                <a:moveTo>
                  <a:pt x="2521952" y="4952135"/>
                </a:moveTo>
                <a:cubicBezTo>
                  <a:pt x="2472021" y="4952135"/>
                  <a:pt x="2430002" y="4967006"/>
                  <a:pt x="2395895" y="4996747"/>
                </a:cubicBezTo>
                <a:cubicBezTo>
                  <a:pt x="2361516" y="5026487"/>
                  <a:pt x="2344326" y="5067824"/>
                  <a:pt x="2344326" y="5120757"/>
                </a:cubicBezTo>
                <a:cubicBezTo>
                  <a:pt x="2344326" y="5150225"/>
                  <a:pt x="2351557" y="5177101"/>
                  <a:pt x="2366018" y="5201385"/>
                </a:cubicBezTo>
                <a:cubicBezTo>
                  <a:pt x="2380479" y="5225942"/>
                  <a:pt x="2397941" y="5245178"/>
                  <a:pt x="2418405" y="5259093"/>
                </a:cubicBezTo>
                <a:cubicBezTo>
                  <a:pt x="2440233" y="5274373"/>
                  <a:pt x="2474340" y="5292518"/>
                  <a:pt x="2520725" y="5313527"/>
                </a:cubicBezTo>
                <a:cubicBezTo>
                  <a:pt x="2557559" y="5329898"/>
                  <a:pt x="2581707" y="5342722"/>
                  <a:pt x="2593167" y="5351999"/>
                </a:cubicBezTo>
                <a:cubicBezTo>
                  <a:pt x="2603808" y="5360458"/>
                  <a:pt x="2609129" y="5371099"/>
                  <a:pt x="2609129" y="5383923"/>
                </a:cubicBezTo>
                <a:cubicBezTo>
                  <a:pt x="2609129" y="5408479"/>
                  <a:pt x="2593849" y="5420758"/>
                  <a:pt x="2563289" y="5420758"/>
                </a:cubicBezTo>
                <a:cubicBezTo>
                  <a:pt x="2520997" y="5420758"/>
                  <a:pt x="2492212" y="5395928"/>
                  <a:pt x="2476932" y="5346269"/>
                </a:cubicBezTo>
                <a:lnTo>
                  <a:pt x="2348828" y="5346269"/>
                </a:lnTo>
                <a:lnTo>
                  <a:pt x="2348828" y="5528807"/>
                </a:lnTo>
                <a:lnTo>
                  <a:pt x="2476932" y="5528807"/>
                </a:lnTo>
                <a:lnTo>
                  <a:pt x="2476932" y="5491563"/>
                </a:lnTo>
                <a:cubicBezTo>
                  <a:pt x="2517587" y="5521304"/>
                  <a:pt x="2563017" y="5536174"/>
                  <a:pt x="2613221" y="5536174"/>
                </a:cubicBezTo>
                <a:cubicBezTo>
                  <a:pt x="2667246" y="5536174"/>
                  <a:pt x="2711994" y="5519394"/>
                  <a:pt x="2747464" y="5485833"/>
                </a:cubicBezTo>
                <a:cubicBezTo>
                  <a:pt x="2782935" y="5452818"/>
                  <a:pt x="2800670" y="5412436"/>
                  <a:pt x="2800670" y="5364687"/>
                </a:cubicBezTo>
                <a:cubicBezTo>
                  <a:pt x="2800670" y="5333582"/>
                  <a:pt x="2793167" y="5304660"/>
                  <a:pt x="2778160" y="5277920"/>
                </a:cubicBezTo>
                <a:cubicBezTo>
                  <a:pt x="2771612" y="5265915"/>
                  <a:pt x="2763358" y="5254250"/>
                  <a:pt x="2753399" y="5242927"/>
                </a:cubicBezTo>
                <a:cubicBezTo>
                  <a:pt x="2743440" y="5231604"/>
                  <a:pt x="2733685" y="5222804"/>
                  <a:pt x="2724135" y="5216528"/>
                </a:cubicBezTo>
                <a:cubicBezTo>
                  <a:pt x="2705309" y="5203704"/>
                  <a:pt x="2667928" y="5183377"/>
                  <a:pt x="2611993" y="5155546"/>
                </a:cubicBezTo>
                <a:cubicBezTo>
                  <a:pt x="2570247" y="5135082"/>
                  <a:pt x="2545554" y="5121849"/>
                  <a:pt x="2537914" y="5115846"/>
                </a:cubicBezTo>
                <a:cubicBezTo>
                  <a:pt x="2530001" y="5110116"/>
                  <a:pt x="2526045" y="5101522"/>
                  <a:pt x="2526045" y="5090062"/>
                </a:cubicBezTo>
                <a:cubicBezTo>
                  <a:pt x="2526045" y="5066324"/>
                  <a:pt x="2539961" y="5054455"/>
                  <a:pt x="2567792" y="5054455"/>
                </a:cubicBezTo>
                <a:cubicBezTo>
                  <a:pt x="2607355" y="5054455"/>
                  <a:pt x="2634913" y="5076828"/>
                  <a:pt x="2650466" y="5121576"/>
                </a:cubicBezTo>
                <a:lnTo>
                  <a:pt x="2777751" y="5121576"/>
                </a:lnTo>
                <a:lnTo>
                  <a:pt x="2777751" y="4959502"/>
                </a:lnTo>
                <a:lnTo>
                  <a:pt x="2648828" y="4959502"/>
                </a:lnTo>
                <a:lnTo>
                  <a:pt x="2648828" y="4994700"/>
                </a:lnTo>
                <a:cubicBezTo>
                  <a:pt x="2614176" y="4966324"/>
                  <a:pt x="2571884" y="4952135"/>
                  <a:pt x="2521952" y="4952135"/>
                </a:cubicBezTo>
                <a:close/>
                <a:moveTo>
                  <a:pt x="3197260" y="4948043"/>
                </a:moveTo>
                <a:cubicBezTo>
                  <a:pt x="3100125" y="4948043"/>
                  <a:pt x="3022362" y="4976965"/>
                  <a:pt x="2963972" y="5034809"/>
                </a:cubicBezTo>
                <a:cubicBezTo>
                  <a:pt x="2905582" y="5092927"/>
                  <a:pt x="2876386" y="5164141"/>
                  <a:pt x="2876386" y="5248452"/>
                </a:cubicBezTo>
                <a:cubicBezTo>
                  <a:pt x="2876386" y="5321576"/>
                  <a:pt x="2899306" y="5383104"/>
                  <a:pt x="2945145" y="5433036"/>
                </a:cubicBezTo>
                <a:cubicBezTo>
                  <a:pt x="2990711" y="5483241"/>
                  <a:pt x="3044327" y="5515165"/>
                  <a:pt x="3105991" y="5528807"/>
                </a:cubicBezTo>
                <a:cubicBezTo>
                  <a:pt x="3051421" y="5530444"/>
                  <a:pt x="3008311" y="5545451"/>
                  <a:pt x="2976660" y="5573828"/>
                </a:cubicBezTo>
                <a:lnTo>
                  <a:pt x="3036823" y="5652409"/>
                </a:lnTo>
                <a:cubicBezTo>
                  <a:pt x="3057287" y="5638493"/>
                  <a:pt x="3082935" y="5631536"/>
                  <a:pt x="3113767" y="5631536"/>
                </a:cubicBezTo>
                <a:cubicBezTo>
                  <a:pt x="3134777" y="5631536"/>
                  <a:pt x="3153877" y="5634128"/>
                  <a:pt x="3171066" y="5639312"/>
                </a:cubicBezTo>
                <a:cubicBezTo>
                  <a:pt x="3189075" y="5645042"/>
                  <a:pt x="3214450" y="5655410"/>
                  <a:pt x="3247192" y="5670417"/>
                </a:cubicBezTo>
                <a:cubicBezTo>
                  <a:pt x="3295487" y="5692791"/>
                  <a:pt x="3334095" y="5703978"/>
                  <a:pt x="3363017" y="5703978"/>
                </a:cubicBezTo>
                <a:cubicBezTo>
                  <a:pt x="3364381" y="5703978"/>
                  <a:pt x="3370248" y="5703705"/>
                  <a:pt x="3380616" y="5703159"/>
                </a:cubicBezTo>
                <a:lnTo>
                  <a:pt x="3428092" y="5570553"/>
                </a:lnTo>
                <a:cubicBezTo>
                  <a:pt x="3413631" y="5572736"/>
                  <a:pt x="3401080" y="5573828"/>
                  <a:pt x="3390439" y="5573828"/>
                </a:cubicBezTo>
                <a:cubicBezTo>
                  <a:pt x="3358788" y="5573828"/>
                  <a:pt x="3318952" y="5566870"/>
                  <a:pt x="3270930" y="5552954"/>
                </a:cubicBezTo>
                <a:cubicBezTo>
                  <a:pt x="3249375" y="5546679"/>
                  <a:pt x="3227956" y="5541495"/>
                  <a:pt x="3206674" y="5537402"/>
                </a:cubicBezTo>
                <a:cubicBezTo>
                  <a:pt x="3296988" y="5537402"/>
                  <a:pt x="3371476" y="5508616"/>
                  <a:pt x="3430139" y="5451044"/>
                </a:cubicBezTo>
                <a:cubicBezTo>
                  <a:pt x="3489075" y="5393745"/>
                  <a:pt x="3518543" y="5324305"/>
                  <a:pt x="3518543" y="5242722"/>
                </a:cubicBezTo>
                <a:cubicBezTo>
                  <a:pt x="3518543" y="5163322"/>
                  <a:pt x="3489621" y="5094291"/>
                  <a:pt x="3431776" y="5035628"/>
                </a:cubicBezTo>
                <a:cubicBezTo>
                  <a:pt x="3374204" y="4977238"/>
                  <a:pt x="3296033" y="4948043"/>
                  <a:pt x="3197260" y="4948043"/>
                </a:cubicBezTo>
                <a:close/>
                <a:moveTo>
                  <a:pt x="1089519" y="4084207"/>
                </a:moveTo>
                <a:lnTo>
                  <a:pt x="1123899" y="4084207"/>
                </a:lnTo>
                <a:cubicBezTo>
                  <a:pt x="1150092" y="4084207"/>
                  <a:pt x="1168646" y="4085435"/>
                  <a:pt x="1179560" y="4087891"/>
                </a:cubicBezTo>
                <a:cubicBezTo>
                  <a:pt x="1191020" y="4090346"/>
                  <a:pt x="1200160" y="4096076"/>
                  <a:pt x="1206982" y="4105080"/>
                </a:cubicBezTo>
                <a:cubicBezTo>
                  <a:pt x="1214076" y="4114357"/>
                  <a:pt x="1217623" y="4125680"/>
                  <a:pt x="1217623" y="4139050"/>
                </a:cubicBezTo>
                <a:cubicBezTo>
                  <a:pt x="1217623" y="4159514"/>
                  <a:pt x="1211074" y="4173293"/>
                  <a:pt x="1197978" y="4180387"/>
                </a:cubicBezTo>
                <a:cubicBezTo>
                  <a:pt x="1184335" y="4187481"/>
                  <a:pt x="1162507" y="4191028"/>
                  <a:pt x="1132493" y="4191028"/>
                </a:cubicBezTo>
                <a:lnTo>
                  <a:pt x="1089519" y="4191028"/>
                </a:lnTo>
                <a:close/>
                <a:moveTo>
                  <a:pt x="3797335" y="4081342"/>
                </a:moveTo>
                <a:cubicBezTo>
                  <a:pt x="3822983" y="4081342"/>
                  <a:pt x="3841673" y="4092529"/>
                  <a:pt x="3853406" y="4114903"/>
                </a:cubicBezTo>
                <a:cubicBezTo>
                  <a:pt x="3865412" y="4137549"/>
                  <a:pt x="3871414" y="4180114"/>
                  <a:pt x="3871414" y="4242597"/>
                </a:cubicBezTo>
                <a:cubicBezTo>
                  <a:pt x="3871414" y="4306990"/>
                  <a:pt x="3865275" y="4350101"/>
                  <a:pt x="3852997" y="4371929"/>
                </a:cubicBezTo>
                <a:cubicBezTo>
                  <a:pt x="3840718" y="4393484"/>
                  <a:pt x="3822164" y="4404262"/>
                  <a:pt x="3797335" y="4404262"/>
                </a:cubicBezTo>
                <a:cubicBezTo>
                  <a:pt x="3772233" y="4404262"/>
                  <a:pt x="3753815" y="4393075"/>
                  <a:pt x="3742083" y="4370701"/>
                </a:cubicBezTo>
                <a:cubicBezTo>
                  <a:pt x="3729804" y="4348600"/>
                  <a:pt x="3723665" y="4305899"/>
                  <a:pt x="3723665" y="4242597"/>
                </a:cubicBezTo>
                <a:cubicBezTo>
                  <a:pt x="3723665" y="4178204"/>
                  <a:pt x="3729804" y="4135230"/>
                  <a:pt x="3742083" y="4113675"/>
                </a:cubicBezTo>
                <a:cubicBezTo>
                  <a:pt x="3754361" y="4092120"/>
                  <a:pt x="3772779" y="4081342"/>
                  <a:pt x="3797335" y="4081342"/>
                </a:cubicBezTo>
                <a:close/>
                <a:moveTo>
                  <a:pt x="4789010" y="3959377"/>
                </a:moveTo>
                <a:lnTo>
                  <a:pt x="4846201" y="3959377"/>
                </a:lnTo>
                <a:lnTo>
                  <a:pt x="4846201" y="4095667"/>
                </a:lnTo>
                <a:lnTo>
                  <a:pt x="4824704" y="4095667"/>
                </a:lnTo>
                <a:lnTo>
                  <a:pt x="4804160" y="4027066"/>
                </a:lnTo>
                <a:close/>
                <a:moveTo>
                  <a:pt x="2738125" y="3959377"/>
                </a:moveTo>
                <a:lnTo>
                  <a:pt x="2738125" y="4095667"/>
                </a:lnTo>
                <a:lnTo>
                  <a:pt x="2781918" y="4095667"/>
                </a:lnTo>
                <a:lnTo>
                  <a:pt x="2781918" y="4392393"/>
                </a:lnTo>
                <a:lnTo>
                  <a:pt x="2738944" y="4392393"/>
                </a:lnTo>
                <a:lnTo>
                  <a:pt x="2738944" y="4528682"/>
                </a:lnTo>
                <a:lnTo>
                  <a:pt x="3038535" y="4528682"/>
                </a:lnTo>
                <a:lnTo>
                  <a:pt x="3038535" y="4392393"/>
                </a:lnTo>
                <a:lnTo>
                  <a:pt x="3002109" y="4392393"/>
                </a:lnTo>
                <a:lnTo>
                  <a:pt x="3002109" y="4299078"/>
                </a:lnTo>
                <a:lnTo>
                  <a:pt x="3133897" y="4299078"/>
                </a:lnTo>
                <a:lnTo>
                  <a:pt x="3133897" y="4392393"/>
                </a:lnTo>
                <a:lnTo>
                  <a:pt x="3097061" y="4392393"/>
                </a:lnTo>
                <a:lnTo>
                  <a:pt x="3097061" y="4528682"/>
                </a:lnTo>
                <a:lnTo>
                  <a:pt x="3397062" y="4528682"/>
                </a:lnTo>
                <a:lnTo>
                  <a:pt x="3397062" y="4392393"/>
                </a:lnTo>
                <a:lnTo>
                  <a:pt x="3354088" y="4392393"/>
                </a:lnTo>
                <a:lnTo>
                  <a:pt x="3354088" y="4095667"/>
                </a:lnTo>
                <a:lnTo>
                  <a:pt x="3397062" y="4095667"/>
                </a:lnTo>
                <a:lnTo>
                  <a:pt x="3397062" y="3959377"/>
                </a:lnTo>
                <a:lnTo>
                  <a:pt x="3097061" y="3959377"/>
                </a:lnTo>
                <a:lnTo>
                  <a:pt x="3097061" y="4095667"/>
                </a:lnTo>
                <a:lnTo>
                  <a:pt x="3133897" y="4095667"/>
                </a:lnTo>
                <a:lnTo>
                  <a:pt x="3133897" y="4182434"/>
                </a:lnTo>
                <a:lnTo>
                  <a:pt x="3002109" y="4182434"/>
                </a:lnTo>
                <a:lnTo>
                  <a:pt x="3002109" y="4095667"/>
                </a:lnTo>
                <a:lnTo>
                  <a:pt x="3038535" y="4095667"/>
                </a:lnTo>
                <a:lnTo>
                  <a:pt x="3038535" y="3959377"/>
                </a:lnTo>
                <a:close/>
                <a:moveTo>
                  <a:pt x="2104564" y="3959377"/>
                </a:moveTo>
                <a:lnTo>
                  <a:pt x="2104564" y="4199214"/>
                </a:lnTo>
                <a:lnTo>
                  <a:pt x="2211385" y="4199214"/>
                </a:lnTo>
                <a:lnTo>
                  <a:pt x="2211385" y="4095667"/>
                </a:lnTo>
                <a:lnTo>
                  <a:pt x="2276870" y="4095667"/>
                </a:lnTo>
                <a:lnTo>
                  <a:pt x="2276870" y="4392393"/>
                </a:lnTo>
                <a:lnTo>
                  <a:pt x="2227756" y="4392393"/>
                </a:lnTo>
                <a:lnTo>
                  <a:pt x="2227756" y="4528682"/>
                </a:lnTo>
                <a:lnTo>
                  <a:pt x="2547402" y="4528682"/>
                </a:lnTo>
                <a:lnTo>
                  <a:pt x="2547402" y="4392393"/>
                </a:lnTo>
                <a:lnTo>
                  <a:pt x="2497061" y="4392393"/>
                </a:lnTo>
                <a:lnTo>
                  <a:pt x="2497061" y="4095667"/>
                </a:lnTo>
                <a:lnTo>
                  <a:pt x="2562136" y="4095667"/>
                </a:lnTo>
                <a:lnTo>
                  <a:pt x="2562136" y="4199214"/>
                </a:lnTo>
                <a:lnTo>
                  <a:pt x="2668958" y="4199214"/>
                </a:lnTo>
                <a:lnTo>
                  <a:pt x="2668958" y="3959377"/>
                </a:lnTo>
                <a:close/>
                <a:moveTo>
                  <a:pt x="1477774" y="3959377"/>
                </a:moveTo>
                <a:lnTo>
                  <a:pt x="1477774" y="4095667"/>
                </a:lnTo>
                <a:lnTo>
                  <a:pt x="1516656" y="4095667"/>
                </a:lnTo>
                <a:lnTo>
                  <a:pt x="1660312" y="4301943"/>
                </a:lnTo>
                <a:lnTo>
                  <a:pt x="1660312" y="4392393"/>
                </a:lnTo>
                <a:lnTo>
                  <a:pt x="1614473" y="4392393"/>
                </a:lnTo>
                <a:lnTo>
                  <a:pt x="1614473" y="4528682"/>
                </a:lnTo>
                <a:lnTo>
                  <a:pt x="1925524" y="4528682"/>
                </a:lnTo>
                <a:lnTo>
                  <a:pt x="1925524" y="4392393"/>
                </a:lnTo>
                <a:lnTo>
                  <a:pt x="1880504" y="4392393"/>
                </a:lnTo>
                <a:lnTo>
                  <a:pt x="1880504" y="4301943"/>
                </a:lnTo>
                <a:lnTo>
                  <a:pt x="2023751" y="4095667"/>
                </a:lnTo>
                <a:lnTo>
                  <a:pt x="2059358" y="4095667"/>
                </a:lnTo>
                <a:lnTo>
                  <a:pt x="2059358" y="3959377"/>
                </a:lnTo>
                <a:lnTo>
                  <a:pt x="1840394" y="3959377"/>
                </a:lnTo>
                <a:lnTo>
                  <a:pt x="1840394" y="4095667"/>
                </a:lnTo>
                <a:lnTo>
                  <a:pt x="1875183" y="4095667"/>
                </a:lnTo>
                <a:lnTo>
                  <a:pt x="1801922" y="4211902"/>
                </a:lnTo>
                <a:lnTo>
                  <a:pt x="1741349" y="4095667"/>
                </a:lnTo>
                <a:lnTo>
                  <a:pt x="1775319" y="4095667"/>
                </a:lnTo>
                <a:lnTo>
                  <a:pt x="1775319" y="3959377"/>
                </a:lnTo>
                <a:close/>
                <a:moveTo>
                  <a:pt x="814075" y="3959377"/>
                </a:moveTo>
                <a:lnTo>
                  <a:pt x="814075" y="4095667"/>
                </a:lnTo>
                <a:lnTo>
                  <a:pt x="869328" y="4095667"/>
                </a:lnTo>
                <a:lnTo>
                  <a:pt x="869328" y="4392393"/>
                </a:lnTo>
                <a:lnTo>
                  <a:pt x="814075" y="4392393"/>
                </a:lnTo>
                <a:lnTo>
                  <a:pt x="814075" y="4528682"/>
                </a:lnTo>
                <a:lnTo>
                  <a:pt x="1146818" y="4528682"/>
                </a:lnTo>
                <a:lnTo>
                  <a:pt x="1146818" y="4392393"/>
                </a:lnTo>
                <a:lnTo>
                  <a:pt x="1089519" y="4392393"/>
                </a:lnTo>
                <a:lnTo>
                  <a:pt x="1089519" y="4312584"/>
                </a:lnTo>
                <a:lnTo>
                  <a:pt x="1178332" y="4312584"/>
                </a:lnTo>
                <a:cubicBezTo>
                  <a:pt x="1248455" y="4312584"/>
                  <a:pt x="1300297" y="4306717"/>
                  <a:pt x="1333858" y="4294985"/>
                </a:cubicBezTo>
                <a:cubicBezTo>
                  <a:pt x="1367964" y="4282979"/>
                  <a:pt x="1395386" y="4263607"/>
                  <a:pt x="1416123" y="4236867"/>
                </a:cubicBezTo>
                <a:cubicBezTo>
                  <a:pt x="1436859" y="4210401"/>
                  <a:pt x="1447228" y="4177113"/>
                  <a:pt x="1447228" y="4137004"/>
                </a:cubicBezTo>
                <a:cubicBezTo>
                  <a:pt x="1447228" y="4104534"/>
                  <a:pt x="1438496" y="4074657"/>
                  <a:pt x="1421034" y="4047372"/>
                </a:cubicBezTo>
                <a:cubicBezTo>
                  <a:pt x="1403571" y="4020087"/>
                  <a:pt x="1376286" y="3998532"/>
                  <a:pt x="1339178" y="3982706"/>
                </a:cubicBezTo>
                <a:cubicBezTo>
                  <a:pt x="1302070" y="3967154"/>
                  <a:pt x="1243408" y="3959377"/>
                  <a:pt x="1163189" y="3959377"/>
                </a:cubicBezTo>
                <a:close/>
                <a:moveTo>
                  <a:pt x="3797335" y="3947918"/>
                </a:moveTo>
                <a:cubicBezTo>
                  <a:pt x="3773870" y="3947918"/>
                  <a:pt x="3751496" y="3949623"/>
                  <a:pt x="3730214" y="3953034"/>
                </a:cubicBezTo>
                <a:cubicBezTo>
                  <a:pt x="3708931" y="3956444"/>
                  <a:pt x="3689217" y="3961287"/>
                  <a:pt x="3671073" y="3967563"/>
                </a:cubicBezTo>
                <a:cubicBezTo>
                  <a:pt x="3652929" y="3973839"/>
                  <a:pt x="3635261" y="3982297"/>
                  <a:pt x="3618071" y="3992938"/>
                </a:cubicBezTo>
                <a:cubicBezTo>
                  <a:pt x="3569777" y="4023225"/>
                  <a:pt x="3534170" y="4060469"/>
                  <a:pt x="3511250" y="4104671"/>
                </a:cubicBezTo>
                <a:cubicBezTo>
                  <a:pt x="3488058" y="4149146"/>
                  <a:pt x="3476462" y="4195121"/>
                  <a:pt x="3476462" y="4242597"/>
                </a:cubicBezTo>
                <a:cubicBezTo>
                  <a:pt x="3476462" y="4329364"/>
                  <a:pt x="3506202" y="4400169"/>
                  <a:pt x="3565684" y="4455012"/>
                </a:cubicBezTo>
                <a:cubicBezTo>
                  <a:pt x="3624893" y="4510128"/>
                  <a:pt x="3702110" y="4537686"/>
                  <a:pt x="3797335" y="4537686"/>
                </a:cubicBezTo>
                <a:cubicBezTo>
                  <a:pt x="3895835" y="4537686"/>
                  <a:pt x="3974006" y="4508355"/>
                  <a:pt x="4031851" y="4449692"/>
                </a:cubicBezTo>
                <a:cubicBezTo>
                  <a:pt x="4089696" y="4391029"/>
                  <a:pt x="4118618" y="4321997"/>
                  <a:pt x="4118618" y="4242597"/>
                </a:cubicBezTo>
                <a:cubicBezTo>
                  <a:pt x="4118618" y="4204125"/>
                  <a:pt x="4111524" y="4167700"/>
                  <a:pt x="4097335" y="4133320"/>
                </a:cubicBezTo>
                <a:cubicBezTo>
                  <a:pt x="4083147" y="4098941"/>
                  <a:pt x="4062138" y="4067017"/>
                  <a:pt x="4034307" y="4037549"/>
                </a:cubicBezTo>
                <a:cubicBezTo>
                  <a:pt x="3978372" y="3977795"/>
                  <a:pt x="3899381" y="3947918"/>
                  <a:pt x="3797335" y="3947918"/>
                </a:cubicBezTo>
                <a:close/>
                <a:moveTo>
                  <a:pt x="1766315" y="3074557"/>
                </a:moveTo>
                <a:lnTo>
                  <a:pt x="1786370" y="3074557"/>
                </a:lnTo>
                <a:cubicBezTo>
                  <a:pt x="1819657" y="3074557"/>
                  <a:pt x="1842577" y="3075512"/>
                  <a:pt x="1855128" y="3077422"/>
                </a:cubicBezTo>
                <a:cubicBezTo>
                  <a:pt x="1868225" y="3079332"/>
                  <a:pt x="1879003" y="3084789"/>
                  <a:pt x="1887461" y="3093793"/>
                </a:cubicBezTo>
                <a:cubicBezTo>
                  <a:pt x="1895919" y="3102524"/>
                  <a:pt x="1900149" y="3114257"/>
                  <a:pt x="1900149" y="3128991"/>
                </a:cubicBezTo>
                <a:cubicBezTo>
                  <a:pt x="1900149" y="3143725"/>
                  <a:pt x="1895919" y="3155321"/>
                  <a:pt x="1887461" y="3163779"/>
                </a:cubicBezTo>
                <a:cubicBezTo>
                  <a:pt x="1879003" y="3172784"/>
                  <a:pt x="1868635" y="3178241"/>
                  <a:pt x="1856356" y="3180151"/>
                </a:cubicBezTo>
                <a:cubicBezTo>
                  <a:pt x="1844896" y="3182060"/>
                  <a:pt x="1823068" y="3183015"/>
                  <a:pt x="1790872" y="3183015"/>
                </a:cubicBezTo>
                <a:lnTo>
                  <a:pt x="1766315" y="3183015"/>
                </a:lnTo>
                <a:close/>
                <a:moveTo>
                  <a:pt x="1089519" y="3074557"/>
                </a:moveTo>
                <a:lnTo>
                  <a:pt x="1123899" y="3074557"/>
                </a:lnTo>
                <a:cubicBezTo>
                  <a:pt x="1150092" y="3074557"/>
                  <a:pt x="1168646" y="3075785"/>
                  <a:pt x="1179560" y="3078241"/>
                </a:cubicBezTo>
                <a:cubicBezTo>
                  <a:pt x="1191020" y="3080696"/>
                  <a:pt x="1200160" y="3086426"/>
                  <a:pt x="1206982" y="3095430"/>
                </a:cubicBezTo>
                <a:cubicBezTo>
                  <a:pt x="1214076" y="3104707"/>
                  <a:pt x="1217623" y="3116030"/>
                  <a:pt x="1217623" y="3129400"/>
                </a:cubicBezTo>
                <a:cubicBezTo>
                  <a:pt x="1217623" y="3149864"/>
                  <a:pt x="1211074" y="3163643"/>
                  <a:pt x="1197978" y="3170737"/>
                </a:cubicBezTo>
                <a:cubicBezTo>
                  <a:pt x="1184335" y="3177831"/>
                  <a:pt x="1162507" y="3181378"/>
                  <a:pt x="1132493" y="3181378"/>
                </a:cubicBezTo>
                <a:lnTo>
                  <a:pt x="1089519" y="3181378"/>
                </a:lnTo>
                <a:close/>
                <a:moveTo>
                  <a:pt x="2530510" y="3071692"/>
                </a:moveTo>
                <a:cubicBezTo>
                  <a:pt x="2556158" y="3071692"/>
                  <a:pt x="2574848" y="3082879"/>
                  <a:pt x="2586581" y="3105253"/>
                </a:cubicBezTo>
                <a:cubicBezTo>
                  <a:pt x="2598586" y="3127899"/>
                  <a:pt x="2604589" y="3170464"/>
                  <a:pt x="2604589" y="3232947"/>
                </a:cubicBezTo>
                <a:cubicBezTo>
                  <a:pt x="2604589" y="3297340"/>
                  <a:pt x="2598450" y="3340451"/>
                  <a:pt x="2586172" y="3362279"/>
                </a:cubicBezTo>
                <a:cubicBezTo>
                  <a:pt x="2573893" y="3383834"/>
                  <a:pt x="2555340" y="3394612"/>
                  <a:pt x="2530510" y="3394612"/>
                </a:cubicBezTo>
                <a:cubicBezTo>
                  <a:pt x="2505408" y="3394612"/>
                  <a:pt x="2486990" y="3383425"/>
                  <a:pt x="2475258" y="3361051"/>
                </a:cubicBezTo>
                <a:cubicBezTo>
                  <a:pt x="2462979" y="3338950"/>
                  <a:pt x="2456840" y="3296249"/>
                  <a:pt x="2456840" y="3232947"/>
                </a:cubicBezTo>
                <a:cubicBezTo>
                  <a:pt x="2456840" y="3168554"/>
                  <a:pt x="2462979" y="3125580"/>
                  <a:pt x="2475258" y="3104025"/>
                </a:cubicBezTo>
                <a:cubicBezTo>
                  <a:pt x="2487536" y="3082470"/>
                  <a:pt x="2505954" y="3071692"/>
                  <a:pt x="2530510" y="3071692"/>
                </a:cubicBezTo>
                <a:close/>
                <a:moveTo>
                  <a:pt x="4805122" y="2949728"/>
                </a:moveTo>
                <a:lnTo>
                  <a:pt x="5164508" y="2949728"/>
                </a:lnTo>
                <a:lnTo>
                  <a:pt x="5164508" y="3189564"/>
                </a:lnTo>
                <a:lnTo>
                  <a:pt x="5057686" y="3189564"/>
                </a:lnTo>
                <a:lnTo>
                  <a:pt x="5057686" y="3086017"/>
                </a:lnTo>
                <a:lnTo>
                  <a:pt x="4992611" y="3086017"/>
                </a:lnTo>
                <a:lnTo>
                  <a:pt x="4992611" y="3382743"/>
                </a:lnTo>
                <a:lnTo>
                  <a:pt x="5042952" y="3382743"/>
                </a:lnTo>
                <a:lnTo>
                  <a:pt x="5042952" y="3519032"/>
                </a:lnTo>
                <a:lnTo>
                  <a:pt x="4728184" y="3519032"/>
                </a:lnTo>
                <a:lnTo>
                  <a:pt x="4726954" y="3499158"/>
                </a:lnTo>
                <a:lnTo>
                  <a:pt x="4729730" y="3382743"/>
                </a:lnTo>
                <a:lnTo>
                  <a:pt x="4772420" y="3382743"/>
                </a:lnTo>
                <a:lnTo>
                  <a:pt x="4772420" y="3086017"/>
                </a:lnTo>
                <a:lnTo>
                  <a:pt x="4768686" y="3086017"/>
                </a:lnTo>
                <a:lnTo>
                  <a:pt x="4776707" y="3046408"/>
                </a:lnTo>
                <a:close/>
                <a:moveTo>
                  <a:pt x="3300509" y="2949728"/>
                </a:moveTo>
                <a:lnTo>
                  <a:pt x="3300509" y="3086017"/>
                </a:lnTo>
                <a:lnTo>
                  <a:pt x="3345530" y="3086017"/>
                </a:lnTo>
                <a:lnTo>
                  <a:pt x="3345530" y="3382743"/>
                </a:lnTo>
                <a:lnTo>
                  <a:pt x="3301328" y="3382743"/>
                </a:lnTo>
                <a:lnTo>
                  <a:pt x="3301328" y="3519032"/>
                </a:lnTo>
                <a:lnTo>
                  <a:pt x="3844439" y="3519032"/>
                </a:lnTo>
                <a:lnTo>
                  <a:pt x="3844439" y="3336904"/>
                </a:lnTo>
                <a:lnTo>
                  <a:pt x="3695053" y="3336904"/>
                </a:lnTo>
                <a:lnTo>
                  <a:pt x="3695053" y="3382743"/>
                </a:lnTo>
                <a:lnTo>
                  <a:pt x="3565721" y="3382743"/>
                </a:lnTo>
                <a:lnTo>
                  <a:pt x="3565721" y="3289428"/>
                </a:lnTo>
                <a:lnTo>
                  <a:pt x="3678273" y="3289428"/>
                </a:lnTo>
                <a:lnTo>
                  <a:pt x="3678273" y="3173602"/>
                </a:lnTo>
                <a:lnTo>
                  <a:pt x="3565721" y="3173602"/>
                </a:lnTo>
                <a:lnTo>
                  <a:pt x="3565721" y="3086017"/>
                </a:lnTo>
                <a:lnTo>
                  <a:pt x="3695053" y="3086017"/>
                </a:lnTo>
                <a:lnTo>
                  <a:pt x="3695053" y="3131856"/>
                </a:lnTo>
                <a:lnTo>
                  <a:pt x="3844439" y="3131856"/>
                </a:lnTo>
                <a:lnTo>
                  <a:pt x="3844439" y="2949728"/>
                </a:lnTo>
                <a:close/>
                <a:moveTo>
                  <a:pt x="2920849" y="2949728"/>
                </a:moveTo>
                <a:lnTo>
                  <a:pt x="2920849" y="3086017"/>
                </a:lnTo>
                <a:lnTo>
                  <a:pt x="2973237" y="3086017"/>
                </a:lnTo>
                <a:lnTo>
                  <a:pt x="2973237" y="3444953"/>
                </a:lnTo>
                <a:cubicBezTo>
                  <a:pt x="2973237" y="3491338"/>
                  <a:pt x="2970918" y="3520669"/>
                  <a:pt x="2966279" y="3532948"/>
                </a:cubicBezTo>
                <a:cubicBezTo>
                  <a:pt x="2961368" y="3544953"/>
                  <a:pt x="2950181" y="3550956"/>
                  <a:pt x="2932718" y="3550956"/>
                </a:cubicBezTo>
                <a:cubicBezTo>
                  <a:pt x="2925351" y="3550956"/>
                  <a:pt x="2917302" y="3549864"/>
                  <a:pt x="2908571" y="3547682"/>
                </a:cubicBezTo>
                <a:lnTo>
                  <a:pt x="2908571" y="3687245"/>
                </a:lnTo>
                <a:cubicBezTo>
                  <a:pt x="2938585" y="3691884"/>
                  <a:pt x="2966552" y="3694203"/>
                  <a:pt x="2992472" y="3694203"/>
                </a:cubicBezTo>
                <a:cubicBezTo>
                  <a:pt x="3037493" y="3694203"/>
                  <a:pt x="3072691" y="3688337"/>
                  <a:pt x="3098066" y="3676604"/>
                </a:cubicBezTo>
                <a:cubicBezTo>
                  <a:pt x="3123442" y="3664871"/>
                  <a:pt x="3144178" y="3647272"/>
                  <a:pt x="3160276" y="3623807"/>
                </a:cubicBezTo>
                <a:cubicBezTo>
                  <a:pt x="3175829" y="3600615"/>
                  <a:pt x="3185242" y="3576195"/>
                  <a:pt x="3188517" y="3550547"/>
                </a:cubicBezTo>
                <a:cubicBezTo>
                  <a:pt x="3191791" y="3525171"/>
                  <a:pt x="3193428" y="3481515"/>
                  <a:pt x="3193428" y="3419578"/>
                </a:cubicBezTo>
                <a:lnTo>
                  <a:pt x="3193428" y="3086017"/>
                </a:lnTo>
                <a:lnTo>
                  <a:pt x="3242132" y="3086017"/>
                </a:lnTo>
                <a:lnTo>
                  <a:pt x="3242132" y="2949728"/>
                </a:lnTo>
                <a:close/>
                <a:moveTo>
                  <a:pt x="1499875" y="2949728"/>
                </a:moveTo>
                <a:lnTo>
                  <a:pt x="1499875" y="3086017"/>
                </a:lnTo>
                <a:lnTo>
                  <a:pt x="1546124" y="3086017"/>
                </a:lnTo>
                <a:lnTo>
                  <a:pt x="1546124" y="3382743"/>
                </a:lnTo>
                <a:lnTo>
                  <a:pt x="1499875" y="3382743"/>
                </a:lnTo>
                <a:lnTo>
                  <a:pt x="1499875" y="3519032"/>
                </a:lnTo>
                <a:lnTo>
                  <a:pt x="1809289" y="3519032"/>
                </a:lnTo>
                <a:lnTo>
                  <a:pt x="1809289" y="3382743"/>
                </a:lnTo>
                <a:lnTo>
                  <a:pt x="1766315" y="3382743"/>
                </a:lnTo>
                <a:lnTo>
                  <a:pt x="1766315" y="3286563"/>
                </a:lnTo>
                <a:lnTo>
                  <a:pt x="1836302" y="3286563"/>
                </a:lnTo>
                <a:lnTo>
                  <a:pt x="1960313" y="3519032"/>
                </a:lnTo>
                <a:lnTo>
                  <a:pt x="2165360" y="3519032"/>
                </a:lnTo>
                <a:lnTo>
                  <a:pt x="2165360" y="3382743"/>
                </a:lnTo>
                <a:lnTo>
                  <a:pt x="2124433" y="3382743"/>
                </a:lnTo>
                <a:lnTo>
                  <a:pt x="2045852" y="3252593"/>
                </a:lnTo>
                <a:cubicBezTo>
                  <a:pt x="2070681" y="3241406"/>
                  <a:pt x="2090736" y="3223943"/>
                  <a:pt x="2106015" y="3200205"/>
                </a:cubicBezTo>
                <a:cubicBezTo>
                  <a:pt x="2121295" y="3176194"/>
                  <a:pt x="2128934" y="3149455"/>
                  <a:pt x="2128934" y="3119987"/>
                </a:cubicBezTo>
                <a:cubicBezTo>
                  <a:pt x="2128934" y="3080696"/>
                  <a:pt x="2116384" y="3046590"/>
                  <a:pt x="2091281" y="3017668"/>
                </a:cubicBezTo>
                <a:cubicBezTo>
                  <a:pt x="2066452" y="2989291"/>
                  <a:pt x="2034119" y="2970873"/>
                  <a:pt x="1994283" y="2962415"/>
                </a:cubicBezTo>
                <a:cubicBezTo>
                  <a:pt x="1980094" y="2959414"/>
                  <a:pt x="1964542" y="2957026"/>
                  <a:pt x="1947625" y="2955253"/>
                </a:cubicBezTo>
                <a:cubicBezTo>
                  <a:pt x="1930708" y="2953479"/>
                  <a:pt x="1910381" y="2952115"/>
                  <a:pt x="1886643" y="2951160"/>
                </a:cubicBezTo>
                <a:cubicBezTo>
                  <a:pt x="1862905" y="2950205"/>
                  <a:pt x="1837120" y="2949728"/>
                  <a:pt x="1809289" y="2949728"/>
                </a:cubicBezTo>
                <a:close/>
                <a:moveTo>
                  <a:pt x="814076" y="2949728"/>
                </a:moveTo>
                <a:lnTo>
                  <a:pt x="814076" y="3086017"/>
                </a:lnTo>
                <a:lnTo>
                  <a:pt x="869328" y="3086017"/>
                </a:lnTo>
                <a:lnTo>
                  <a:pt x="869328" y="3382743"/>
                </a:lnTo>
                <a:lnTo>
                  <a:pt x="814076" y="3382743"/>
                </a:lnTo>
                <a:lnTo>
                  <a:pt x="814076" y="3519032"/>
                </a:lnTo>
                <a:lnTo>
                  <a:pt x="1146818" y="3519032"/>
                </a:lnTo>
                <a:lnTo>
                  <a:pt x="1146818" y="3382743"/>
                </a:lnTo>
                <a:lnTo>
                  <a:pt x="1089519" y="3382743"/>
                </a:lnTo>
                <a:lnTo>
                  <a:pt x="1089519" y="3302934"/>
                </a:lnTo>
                <a:lnTo>
                  <a:pt x="1178332" y="3302934"/>
                </a:lnTo>
                <a:cubicBezTo>
                  <a:pt x="1248455" y="3302934"/>
                  <a:pt x="1300297" y="3297067"/>
                  <a:pt x="1333858" y="3285335"/>
                </a:cubicBezTo>
                <a:cubicBezTo>
                  <a:pt x="1367964" y="3273329"/>
                  <a:pt x="1395386" y="3253957"/>
                  <a:pt x="1416123" y="3227217"/>
                </a:cubicBezTo>
                <a:cubicBezTo>
                  <a:pt x="1436859" y="3200751"/>
                  <a:pt x="1447228" y="3167463"/>
                  <a:pt x="1447228" y="3127354"/>
                </a:cubicBezTo>
                <a:cubicBezTo>
                  <a:pt x="1447228" y="3094884"/>
                  <a:pt x="1438496" y="3065007"/>
                  <a:pt x="1421034" y="3037722"/>
                </a:cubicBezTo>
                <a:cubicBezTo>
                  <a:pt x="1403571" y="3010437"/>
                  <a:pt x="1376286" y="2988882"/>
                  <a:pt x="1339178" y="2973056"/>
                </a:cubicBezTo>
                <a:cubicBezTo>
                  <a:pt x="1302070" y="2957504"/>
                  <a:pt x="1243408" y="2949728"/>
                  <a:pt x="1163189" y="2949728"/>
                </a:cubicBezTo>
                <a:close/>
                <a:moveTo>
                  <a:pt x="5408028" y="2942360"/>
                </a:moveTo>
                <a:cubicBezTo>
                  <a:pt x="5457960" y="2942360"/>
                  <a:pt x="5500251" y="2956549"/>
                  <a:pt x="5534904" y="2984925"/>
                </a:cubicBezTo>
                <a:lnTo>
                  <a:pt x="5534904" y="2949728"/>
                </a:lnTo>
                <a:lnTo>
                  <a:pt x="5663825" y="2949728"/>
                </a:lnTo>
                <a:lnTo>
                  <a:pt x="5663825" y="3111801"/>
                </a:lnTo>
                <a:lnTo>
                  <a:pt x="5536541" y="3111801"/>
                </a:lnTo>
                <a:cubicBezTo>
                  <a:pt x="5520988" y="3067054"/>
                  <a:pt x="5493430" y="3044680"/>
                  <a:pt x="5453867" y="3044680"/>
                </a:cubicBezTo>
                <a:cubicBezTo>
                  <a:pt x="5426036" y="3044680"/>
                  <a:pt x="5412120" y="3056549"/>
                  <a:pt x="5412120" y="3080287"/>
                </a:cubicBezTo>
                <a:cubicBezTo>
                  <a:pt x="5412120" y="3091747"/>
                  <a:pt x="5416076" y="3100341"/>
                  <a:pt x="5423990" y="3106072"/>
                </a:cubicBezTo>
                <a:cubicBezTo>
                  <a:pt x="5431629" y="3112074"/>
                  <a:pt x="5456322" y="3125307"/>
                  <a:pt x="5498069" y="3145771"/>
                </a:cubicBezTo>
                <a:cubicBezTo>
                  <a:pt x="5554003" y="3173602"/>
                  <a:pt x="5591384" y="3193930"/>
                  <a:pt x="5610211" y="3206754"/>
                </a:cubicBezTo>
                <a:cubicBezTo>
                  <a:pt x="5619760" y="3213029"/>
                  <a:pt x="5629514" y="3221829"/>
                  <a:pt x="5639474" y="3233152"/>
                </a:cubicBezTo>
                <a:cubicBezTo>
                  <a:pt x="5649433" y="3244475"/>
                  <a:pt x="5657686" y="3256140"/>
                  <a:pt x="5664235" y="3268145"/>
                </a:cubicBezTo>
                <a:cubicBezTo>
                  <a:pt x="5679241" y="3294885"/>
                  <a:pt x="5686745" y="3323807"/>
                  <a:pt x="5686745" y="3354912"/>
                </a:cubicBezTo>
                <a:cubicBezTo>
                  <a:pt x="5686745" y="3402661"/>
                  <a:pt x="5669009" y="3443043"/>
                  <a:pt x="5633540" y="3476058"/>
                </a:cubicBezTo>
                <a:cubicBezTo>
                  <a:pt x="5598068" y="3509619"/>
                  <a:pt x="5553321" y="3526399"/>
                  <a:pt x="5499297" y="3526399"/>
                </a:cubicBezTo>
                <a:cubicBezTo>
                  <a:pt x="5449092" y="3526399"/>
                  <a:pt x="5403662" y="3511529"/>
                  <a:pt x="5363007" y="3481788"/>
                </a:cubicBezTo>
                <a:lnTo>
                  <a:pt x="5363007" y="3519032"/>
                </a:lnTo>
                <a:lnTo>
                  <a:pt x="5234903" y="3519032"/>
                </a:lnTo>
                <a:lnTo>
                  <a:pt x="5234903" y="3336495"/>
                </a:lnTo>
                <a:lnTo>
                  <a:pt x="5363007" y="3336495"/>
                </a:lnTo>
                <a:cubicBezTo>
                  <a:pt x="5378287" y="3386153"/>
                  <a:pt x="5407072" y="3410983"/>
                  <a:pt x="5449365" y="3410983"/>
                </a:cubicBezTo>
                <a:cubicBezTo>
                  <a:pt x="5479924" y="3410983"/>
                  <a:pt x="5495204" y="3398705"/>
                  <a:pt x="5495204" y="3374148"/>
                </a:cubicBezTo>
                <a:cubicBezTo>
                  <a:pt x="5495204" y="3361324"/>
                  <a:pt x="5489883" y="3350683"/>
                  <a:pt x="5479242" y="3342225"/>
                </a:cubicBezTo>
                <a:cubicBezTo>
                  <a:pt x="5467782" y="3332948"/>
                  <a:pt x="5443635" y="3320124"/>
                  <a:pt x="5406800" y="3303752"/>
                </a:cubicBezTo>
                <a:cubicBezTo>
                  <a:pt x="5360415" y="3282743"/>
                  <a:pt x="5326309" y="3264598"/>
                  <a:pt x="5304481" y="3249318"/>
                </a:cubicBezTo>
                <a:cubicBezTo>
                  <a:pt x="5284017" y="3235403"/>
                  <a:pt x="5266554" y="3216167"/>
                  <a:pt x="5252093" y="3191610"/>
                </a:cubicBezTo>
                <a:cubicBezTo>
                  <a:pt x="5237631" y="3167327"/>
                  <a:pt x="5230401" y="3140451"/>
                  <a:pt x="5230401" y="3110983"/>
                </a:cubicBezTo>
                <a:cubicBezTo>
                  <a:pt x="5230401" y="3058049"/>
                  <a:pt x="5247591" y="3016712"/>
                  <a:pt x="5281970" y="2986972"/>
                </a:cubicBezTo>
                <a:cubicBezTo>
                  <a:pt x="5316077" y="2957231"/>
                  <a:pt x="5358096" y="2942360"/>
                  <a:pt x="5408028" y="2942360"/>
                </a:cubicBezTo>
                <a:close/>
                <a:moveTo>
                  <a:pt x="4211152" y="2938268"/>
                </a:moveTo>
                <a:cubicBezTo>
                  <a:pt x="4128751" y="2938268"/>
                  <a:pt x="4061766" y="2967053"/>
                  <a:pt x="4010196" y="3024625"/>
                </a:cubicBezTo>
                <a:cubicBezTo>
                  <a:pt x="3958628" y="3082197"/>
                  <a:pt x="3932843" y="3152183"/>
                  <a:pt x="3932843" y="3234584"/>
                </a:cubicBezTo>
                <a:cubicBezTo>
                  <a:pt x="3932843" y="3316440"/>
                  <a:pt x="3959173" y="3385744"/>
                  <a:pt x="4011834" y="3442497"/>
                </a:cubicBezTo>
                <a:cubicBezTo>
                  <a:pt x="4064221" y="3499523"/>
                  <a:pt x="4144985" y="3528036"/>
                  <a:pt x="4254126" y="3528036"/>
                </a:cubicBezTo>
                <a:cubicBezTo>
                  <a:pt x="4334071" y="3528036"/>
                  <a:pt x="4396827" y="3508527"/>
                  <a:pt x="4442393" y="3469510"/>
                </a:cubicBezTo>
                <a:cubicBezTo>
                  <a:pt x="4487414" y="3430765"/>
                  <a:pt x="4516199" y="3380969"/>
                  <a:pt x="4528751" y="3320124"/>
                </a:cubicBezTo>
                <a:lnTo>
                  <a:pt x="4381002" y="3268145"/>
                </a:lnTo>
                <a:cubicBezTo>
                  <a:pt x="4366541" y="3351365"/>
                  <a:pt x="4331343" y="3392975"/>
                  <a:pt x="4275408" y="3392975"/>
                </a:cubicBezTo>
                <a:cubicBezTo>
                  <a:pt x="4211561" y="3392975"/>
                  <a:pt x="4179637" y="3339769"/>
                  <a:pt x="4179637" y="3233357"/>
                </a:cubicBezTo>
                <a:cubicBezTo>
                  <a:pt x="4179637" y="3127218"/>
                  <a:pt x="4210469" y="3074148"/>
                  <a:pt x="4272134" y="3074148"/>
                </a:cubicBezTo>
                <a:cubicBezTo>
                  <a:pt x="4294508" y="3074148"/>
                  <a:pt x="4314426" y="3081515"/>
                  <a:pt x="4331888" y="3096249"/>
                </a:cubicBezTo>
                <a:cubicBezTo>
                  <a:pt x="4349351" y="3111256"/>
                  <a:pt x="4361766" y="3131719"/>
                  <a:pt x="4369133" y="3157640"/>
                </a:cubicBezTo>
                <a:lnTo>
                  <a:pt x="4511152" y="3157640"/>
                </a:lnTo>
                <a:lnTo>
                  <a:pt x="4511152" y="2949728"/>
                </a:lnTo>
                <a:lnTo>
                  <a:pt x="4374453" y="2949728"/>
                </a:lnTo>
                <a:lnTo>
                  <a:pt x="4374453" y="2987790"/>
                </a:lnTo>
                <a:cubicBezTo>
                  <a:pt x="4332434" y="2954775"/>
                  <a:pt x="4278000" y="2938268"/>
                  <a:pt x="4211152" y="2938268"/>
                </a:cubicBezTo>
                <a:close/>
                <a:moveTo>
                  <a:pt x="2530510" y="2938268"/>
                </a:moveTo>
                <a:cubicBezTo>
                  <a:pt x="2507045" y="2938268"/>
                  <a:pt x="2484671" y="2939973"/>
                  <a:pt x="2463389" y="2943384"/>
                </a:cubicBezTo>
                <a:cubicBezTo>
                  <a:pt x="2442106" y="2946794"/>
                  <a:pt x="2422393" y="2951637"/>
                  <a:pt x="2404248" y="2957913"/>
                </a:cubicBezTo>
                <a:cubicBezTo>
                  <a:pt x="2386104" y="2964188"/>
                  <a:pt x="2368436" y="2972647"/>
                  <a:pt x="2351247" y="2983288"/>
                </a:cubicBezTo>
                <a:cubicBezTo>
                  <a:pt x="2302952" y="3013575"/>
                  <a:pt x="2267345" y="3050819"/>
                  <a:pt x="2244425" y="3095021"/>
                </a:cubicBezTo>
                <a:cubicBezTo>
                  <a:pt x="2221233" y="3139496"/>
                  <a:pt x="2209637" y="3185471"/>
                  <a:pt x="2209637" y="3232947"/>
                </a:cubicBezTo>
                <a:cubicBezTo>
                  <a:pt x="2209637" y="3319714"/>
                  <a:pt x="2239378" y="3390519"/>
                  <a:pt x="2298859" y="3445362"/>
                </a:cubicBezTo>
                <a:cubicBezTo>
                  <a:pt x="2358068" y="3500478"/>
                  <a:pt x="2435285" y="3528036"/>
                  <a:pt x="2530510" y="3528036"/>
                </a:cubicBezTo>
                <a:cubicBezTo>
                  <a:pt x="2629010" y="3528036"/>
                  <a:pt x="2707182" y="3498705"/>
                  <a:pt x="2765026" y="3440042"/>
                </a:cubicBezTo>
                <a:cubicBezTo>
                  <a:pt x="2822870" y="3381379"/>
                  <a:pt x="2851793" y="3312347"/>
                  <a:pt x="2851793" y="3232947"/>
                </a:cubicBezTo>
                <a:cubicBezTo>
                  <a:pt x="2851793" y="3194475"/>
                  <a:pt x="2844699" y="3158050"/>
                  <a:pt x="2830510" y="3123670"/>
                </a:cubicBezTo>
                <a:cubicBezTo>
                  <a:pt x="2816322" y="3089291"/>
                  <a:pt x="2795312" y="3057367"/>
                  <a:pt x="2767482" y="3027900"/>
                </a:cubicBezTo>
                <a:cubicBezTo>
                  <a:pt x="2711547" y="2968145"/>
                  <a:pt x="2632556" y="2938268"/>
                  <a:pt x="2530510" y="2938268"/>
                </a:cubicBezTo>
                <a:close/>
                <a:moveTo>
                  <a:pt x="1663512" y="1104199"/>
                </a:moveTo>
                <a:lnTo>
                  <a:pt x="1716197" y="1276095"/>
                </a:lnTo>
                <a:lnTo>
                  <a:pt x="1605023" y="1276095"/>
                </a:lnTo>
                <a:close/>
                <a:moveTo>
                  <a:pt x="6442086" y="1082767"/>
                </a:moveTo>
                <a:lnTo>
                  <a:pt x="6442086" y="1201085"/>
                </a:lnTo>
                <a:lnTo>
                  <a:pt x="6468875" y="1201085"/>
                </a:lnTo>
                <a:cubicBezTo>
                  <a:pt x="6503998" y="1201085"/>
                  <a:pt x="6527811" y="1200044"/>
                  <a:pt x="6540312" y="1197960"/>
                </a:cubicBezTo>
                <a:cubicBezTo>
                  <a:pt x="6553707" y="1195876"/>
                  <a:pt x="6565018" y="1189923"/>
                  <a:pt x="6574245" y="1180101"/>
                </a:cubicBezTo>
                <a:cubicBezTo>
                  <a:pt x="6583472" y="1170874"/>
                  <a:pt x="6588086" y="1158223"/>
                  <a:pt x="6588086" y="1142150"/>
                </a:cubicBezTo>
                <a:cubicBezTo>
                  <a:pt x="6588086" y="1126076"/>
                  <a:pt x="6583472" y="1113277"/>
                  <a:pt x="6574245" y="1103752"/>
                </a:cubicBezTo>
                <a:cubicBezTo>
                  <a:pt x="6565018" y="1093929"/>
                  <a:pt x="6553260" y="1087976"/>
                  <a:pt x="6538973" y="1085893"/>
                </a:cubicBezTo>
                <a:cubicBezTo>
                  <a:pt x="6525280" y="1083809"/>
                  <a:pt x="6500277" y="1082767"/>
                  <a:pt x="6463963" y="1082767"/>
                </a:cubicBezTo>
                <a:close/>
                <a:moveTo>
                  <a:pt x="5699433" y="1082767"/>
                </a:moveTo>
                <a:lnTo>
                  <a:pt x="5736937" y="1082767"/>
                </a:lnTo>
                <a:cubicBezTo>
                  <a:pt x="5765512" y="1082767"/>
                  <a:pt x="5785753" y="1084107"/>
                  <a:pt x="5797660" y="1086785"/>
                </a:cubicBezTo>
                <a:cubicBezTo>
                  <a:pt x="5810161" y="1089465"/>
                  <a:pt x="5820133" y="1095715"/>
                  <a:pt x="5827574" y="1105538"/>
                </a:cubicBezTo>
                <a:cubicBezTo>
                  <a:pt x="5835313" y="1115658"/>
                  <a:pt x="5839183" y="1128011"/>
                  <a:pt x="5839183" y="1142596"/>
                </a:cubicBezTo>
                <a:cubicBezTo>
                  <a:pt x="5839183" y="1164920"/>
                  <a:pt x="5832039" y="1179952"/>
                  <a:pt x="5817751" y="1187691"/>
                </a:cubicBezTo>
                <a:cubicBezTo>
                  <a:pt x="5802869" y="1195430"/>
                  <a:pt x="5779056" y="1199300"/>
                  <a:pt x="5746314" y="1199300"/>
                </a:cubicBezTo>
                <a:lnTo>
                  <a:pt x="5699433" y="1199300"/>
                </a:lnTo>
                <a:close/>
                <a:moveTo>
                  <a:pt x="3394384" y="1082767"/>
                </a:moveTo>
                <a:lnTo>
                  <a:pt x="3431888" y="1082767"/>
                </a:lnTo>
                <a:cubicBezTo>
                  <a:pt x="3460463" y="1082767"/>
                  <a:pt x="3480704" y="1084107"/>
                  <a:pt x="3492610" y="1086785"/>
                </a:cubicBezTo>
                <a:cubicBezTo>
                  <a:pt x="3505112" y="1089465"/>
                  <a:pt x="3515083" y="1095715"/>
                  <a:pt x="3522524" y="1105538"/>
                </a:cubicBezTo>
                <a:cubicBezTo>
                  <a:pt x="3530264" y="1115658"/>
                  <a:pt x="3534133" y="1128011"/>
                  <a:pt x="3534133" y="1142596"/>
                </a:cubicBezTo>
                <a:cubicBezTo>
                  <a:pt x="3534133" y="1164920"/>
                  <a:pt x="3526989" y="1179952"/>
                  <a:pt x="3512702" y="1187691"/>
                </a:cubicBezTo>
                <a:cubicBezTo>
                  <a:pt x="3497819" y="1195430"/>
                  <a:pt x="3474007" y="1199300"/>
                  <a:pt x="3441265" y="1199300"/>
                </a:cubicBezTo>
                <a:lnTo>
                  <a:pt x="3394384" y="1199300"/>
                </a:lnTo>
                <a:close/>
                <a:moveTo>
                  <a:pt x="7278350" y="1079642"/>
                </a:moveTo>
                <a:cubicBezTo>
                  <a:pt x="7251562" y="1079642"/>
                  <a:pt x="7231469" y="1091399"/>
                  <a:pt x="7218075" y="1114914"/>
                </a:cubicBezTo>
                <a:cubicBezTo>
                  <a:pt x="7204681" y="1138429"/>
                  <a:pt x="7197983" y="1185310"/>
                  <a:pt x="7197983" y="1255557"/>
                </a:cubicBezTo>
                <a:cubicBezTo>
                  <a:pt x="7197983" y="1324613"/>
                  <a:pt x="7204681" y="1371196"/>
                  <a:pt x="7218075" y="1395306"/>
                </a:cubicBezTo>
                <a:cubicBezTo>
                  <a:pt x="7230874" y="1419714"/>
                  <a:pt x="7250966" y="1431918"/>
                  <a:pt x="7278350" y="1431918"/>
                </a:cubicBezTo>
                <a:cubicBezTo>
                  <a:pt x="7305437" y="1431918"/>
                  <a:pt x="7325678" y="1420161"/>
                  <a:pt x="7339073" y="1396646"/>
                </a:cubicBezTo>
                <a:cubicBezTo>
                  <a:pt x="7352467" y="1372833"/>
                  <a:pt x="7359164" y="1325804"/>
                  <a:pt x="7359164" y="1255557"/>
                </a:cubicBezTo>
                <a:cubicBezTo>
                  <a:pt x="7359164" y="1187393"/>
                  <a:pt x="7352615" y="1140959"/>
                  <a:pt x="7339519" y="1116254"/>
                </a:cubicBezTo>
                <a:cubicBezTo>
                  <a:pt x="7326720" y="1091846"/>
                  <a:pt x="7306330" y="1079642"/>
                  <a:pt x="7278350" y="1079642"/>
                </a:cubicBezTo>
                <a:close/>
                <a:moveTo>
                  <a:pt x="9536966" y="946589"/>
                </a:moveTo>
                <a:lnTo>
                  <a:pt x="10152668" y="946589"/>
                </a:lnTo>
                <a:lnTo>
                  <a:pt x="10152668" y="1208229"/>
                </a:lnTo>
                <a:lnTo>
                  <a:pt x="10036135" y="1208229"/>
                </a:lnTo>
                <a:lnTo>
                  <a:pt x="10036135" y="1095269"/>
                </a:lnTo>
                <a:lnTo>
                  <a:pt x="9965144" y="1095269"/>
                </a:lnTo>
                <a:lnTo>
                  <a:pt x="9965144" y="1418970"/>
                </a:lnTo>
                <a:lnTo>
                  <a:pt x="10020062" y="1418970"/>
                </a:lnTo>
                <a:lnTo>
                  <a:pt x="10020062" y="1567649"/>
                </a:lnTo>
                <a:lnTo>
                  <a:pt x="9671357" y="1567649"/>
                </a:lnTo>
                <a:lnTo>
                  <a:pt x="9671357" y="1418970"/>
                </a:lnTo>
                <a:lnTo>
                  <a:pt x="9724935" y="1418970"/>
                </a:lnTo>
                <a:lnTo>
                  <a:pt x="9724935" y="1095269"/>
                </a:lnTo>
                <a:lnTo>
                  <a:pt x="9653498" y="1095269"/>
                </a:lnTo>
                <a:lnTo>
                  <a:pt x="9653498" y="1208229"/>
                </a:lnTo>
                <a:lnTo>
                  <a:pt x="9536966" y="1208229"/>
                </a:lnTo>
                <a:close/>
                <a:moveTo>
                  <a:pt x="8123545" y="946589"/>
                </a:moveTo>
                <a:lnTo>
                  <a:pt x="8716922" y="946589"/>
                </a:lnTo>
                <a:lnTo>
                  <a:pt x="8716922" y="1145275"/>
                </a:lnTo>
                <a:lnTo>
                  <a:pt x="8553956" y="1145275"/>
                </a:lnTo>
                <a:lnTo>
                  <a:pt x="8553956" y="1095269"/>
                </a:lnTo>
                <a:lnTo>
                  <a:pt x="8412866" y="1095269"/>
                </a:lnTo>
                <a:lnTo>
                  <a:pt x="8412866" y="1190817"/>
                </a:lnTo>
                <a:lnTo>
                  <a:pt x="8535650" y="1190817"/>
                </a:lnTo>
                <a:lnTo>
                  <a:pt x="8535650" y="1317171"/>
                </a:lnTo>
                <a:lnTo>
                  <a:pt x="8412866" y="1317171"/>
                </a:lnTo>
                <a:lnTo>
                  <a:pt x="8412866" y="1418970"/>
                </a:lnTo>
                <a:lnTo>
                  <a:pt x="8553956" y="1418970"/>
                </a:lnTo>
                <a:lnTo>
                  <a:pt x="8553956" y="1368964"/>
                </a:lnTo>
                <a:lnTo>
                  <a:pt x="8716922" y="1368964"/>
                </a:lnTo>
                <a:lnTo>
                  <a:pt x="8716922" y="1567649"/>
                </a:lnTo>
                <a:lnTo>
                  <a:pt x="8124438" y="1567649"/>
                </a:lnTo>
                <a:lnTo>
                  <a:pt x="8124438" y="1418970"/>
                </a:lnTo>
                <a:lnTo>
                  <a:pt x="8172658" y="1418970"/>
                </a:lnTo>
                <a:lnTo>
                  <a:pt x="8172658" y="1095269"/>
                </a:lnTo>
                <a:lnTo>
                  <a:pt x="8123545" y="1095269"/>
                </a:lnTo>
                <a:close/>
                <a:moveTo>
                  <a:pt x="7705040" y="946589"/>
                </a:moveTo>
                <a:lnTo>
                  <a:pt x="8055531" y="946589"/>
                </a:lnTo>
                <a:lnTo>
                  <a:pt x="8055531" y="1095269"/>
                </a:lnTo>
                <a:lnTo>
                  <a:pt x="8002399" y="1095269"/>
                </a:lnTo>
                <a:lnTo>
                  <a:pt x="8002399" y="1459154"/>
                </a:lnTo>
                <a:cubicBezTo>
                  <a:pt x="8002399" y="1526722"/>
                  <a:pt x="8000613" y="1574346"/>
                  <a:pt x="7997041" y="1602029"/>
                </a:cubicBezTo>
                <a:cubicBezTo>
                  <a:pt x="7993469" y="1630008"/>
                  <a:pt x="7983200" y="1656649"/>
                  <a:pt x="7966234" y="1681949"/>
                </a:cubicBezTo>
                <a:cubicBezTo>
                  <a:pt x="7948672" y="1707548"/>
                  <a:pt x="7926050" y="1726747"/>
                  <a:pt x="7898368" y="1739546"/>
                </a:cubicBezTo>
                <a:cubicBezTo>
                  <a:pt x="7870686" y="1752345"/>
                  <a:pt x="7832288" y="1758745"/>
                  <a:pt x="7783175" y="1758745"/>
                </a:cubicBezTo>
                <a:cubicBezTo>
                  <a:pt x="7754898" y="1758745"/>
                  <a:pt x="7724389" y="1756215"/>
                  <a:pt x="7691646" y="1751154"/>
                </a:cubicBezTo>
                <a:lnTo>
                  <a:pt x="7691646" y="1598903"/>
                </a:lnTo>
                <a:cubicBezTo>
                  <a:pt x="7701171" y="1601285"/>
                  <a:pt x="7709952" y="1602475"/>
                  <a:pt x="7717988" y="1602475"/>
                </a:cubicBezTo>
                <a:cubicBezTo>
                  <a:pt x="7737039" y="1602475"/>
                  <a:pt x="7749243" y="1595927"/>
                  <a:pt x="7754601" y="1582830"/>
                </a:cubicBezTo>
                <a:cubicBezTo>
                  <a:pt x="7759661" y="1569435"/>
                  <a:pt x="7762190" y="1537437"/>
                  <a:pt x="7762190" y="1486836"/>
                </a:cubicBezTo>
                <a:lnTo>
                  <a:pt x="7762190" y="1095269"/>
                </a:lnTo>
                <a:lnTo>
                  <a:pt x="7705040" y="1095269"/>
                </a:lnTo>
                <a:close/>
                <a:moveTo>
                  <a:pt x="6320150" y="946589"/>
                </a:moveTo>
                <a:lnTo>
                  <a:pt x="6488966" y="946589"/>
                </a:lnTo>
                <a:cubicBezTo>
                  <a:pt x="6519327" y="946589"/>
                  <a:pt x="6547456" y="947110"/>
                  <a:pt x="6573352" y="948152"/>
                </a:cubicBezTo>
                <a:cubicBezTo>
                  <a:pt x="6599248" y="949194"/>
                  <a:pt x="6621423" y="950682"/>
                  <a:pt x="6639878" y="952617"/>
                </a:cubicBezTo>
                <a:cubicBezTo>
                  <a:pt x="6658332" y="954552"/>
                  <a:pt x="6675299" y="957156"/>
                  <a:pt x="6690777" y="960430"/>
                </a:cubicBezTo>
                <a:cubicBezTo>
                  <a:pt x="6734235" y="969658"/>
                  <a:pt x="6769507" y="989750"/>
                  <a:pt x="6796594" y="1020706"/>
                </a:cubicBezTo>
                <a:cubicBezTo>
                  <a:pt x="6823978" y="1052258"/>
                  <a:pt x="6837670" y="1089465"/>
                  <a:pt x="6837670" y="1132327"/>
                </a:cubicBezTo>
                <a:cubicBezTo>
                  <a:pt x="6837670" y="1164474"/>
                  <a:pt x="6829336" y="1193644"/>
                  <a:pt x="6812668" y="1219838"/>
                </a:cubicBezTo>
                <a:cubicBezTo>
                  <a:pt x="6795999" y="1245734"/>
                  <a:pt x="6774120" y="1264784"/>
                  <a:pt x="6747034" y="1276988"/>
                </a:cubicBezTo>
                <a:lnTo>
                  <a:pt x="6832759" y="1418970"/>
                </a:lnTo>
                <a:lnTo>
                  <a:pt x="6877408" y="1418970"/>
                </a:lnTo>
                <a:lnTo>
                  <a:pt x="6877408" y="1567649"/>
                </a:lnTo>
                <a:lnTo>
                  <a:pt x="6653719" y="1567649"/>
                </a:lnTo>
                <a:lnTo>
                  <a:pt x="6518434" y="1314046"/>
                </a:lnTo>
                <a:lnTo>
                  <a:pt x="6442086" y="1314046"/>
                </a:lnTo>
                <a:lnTo>
                  <a:pt x="6442086" y="1418970"/>
                </a:lnTo>
                <a:lnTo>
                  <a:pt x="6488966" y="1418970"/>
                </a:lnTo>
                <a:lnTo>
                  <a:pt x="6488966" y="1567649"/>
                </a:lnTo>
                <a:lnTo>
                  <a:pt x="6151424" y="1567649"/>
                </a:lnTo>
                <a:lnTo>
                  <a:pt x="6151424" y="1418970"/>
                </a:lnTo>
                <a:lnTo>
                  <a:pt x="6201877" y="1418970"/>
                </a:lnTo>
                <a:lnTo>
                  <a:pt x="6201877" y="1118168"/>
                </a:lnTo>
                <a:lnTo>
                  <a:pt x="6238455" y="1072094"/>
                </a:lnTo>
                <a:close/>
                <a:moveTo>
                  <a:pt x="5398949" y="946589"/>
                </a:moveTo>
                <a:lnTo>
                  <a:pt x="5398949" y="1095269"/>
                </a:lnTo>
                <a:lnTo>
                  <a:pt x="5459224" y="1095269"/>
                </a:lnTo>
                <a:lnTo>
                  <a:pt x="5459224" y="1418970"/>
                </a:lnTo>
                <a:lnTo>
                  <a:pt x="5398949" y="1418970"/>
                </a:lnTo>
                <a:lnTo>
                  <a:pt x="5398949" y="1567649"/>
                </a:lnTo>
                <a:lnTo>
                  <a:pt x="5761941" y="1567649"/>
                </a:lnTo>
                <a:lnTo>
                  <a:pt x="5761941" y="1418970"/>
                </a:lnTo>
                <a:lnTo>
                  <a:pt x="5699433" y="1418970"/>
                </a:lnTo>
                <a:lnTo>
                  <a:pt x="5699433" y="1331906"/>
                </a:lnTo>
                <a:lnTo>
                  <a:pt x="5796320" y="1331906"/>
                </a:lnTo>
                <a:cubicBezTo>
                  <a:pt x="5872818" y="1331906"/>
                  <a:pt x="5929373" y="1325506"/>
                  <a:pt x="5965984" y="1312707"/>
                </a:cubicBezTo>
                <a:cubicBezTo>
                  <a:pt x="6003191" y="1299610"/>
                  <a:pt x="6033106" y="1278476"/>
                  <a:pt x="6055728" y="1249306"/>
                </a:cubicBezTo>
                <a:cubicBezTo>
                  <a:pt x="6078350" y="1220433"/>
                  <a:pt x="6089661" y="1184119"/>
                  <a:pt x="6089661" y="1140364"/>
                </a:cubicBezTo>
                <a:cubicBezTo>
                  <a:pt x="6089661" y="1104943"/>
                  <a:pt x="6080136" y="1072349"/>
                  <a:pt x="6061086" y="1042584"/>
                </a:cubicBezTo>
                <a:cubicBezTo>
                  <a:pt x="6042036" y="1012818"/>
                  <a:pt x="6012270" y="989303"/>
                  <a:pt x="5971789" y="972039"/>
                </a:cubicBezTo>
                <a:cubicBezTo>
                  <a:pt x="5931307" y="955073"/>
                  <a:pt x="5867311" y="946589"/>
                  <a:pt x="5779800" y="946589"/>
                </a:cubicBezTo>
                <a:close/>
                <a:moveTo>
                  <a:pt x="4484995" y="946589"/>
                </a:moveTo>
                <a:lnTo>
                  <a:pt x="4484995" y="1095269"/>
                </a:lnTo>
                <a:lnTo>
                  <a:pt x="4534109" y="1095269"/>
                </a:lnTo>
                <a:lnTo>
                  <a:pt x="4534109" y="1418970"/>
                </a:lnTo>
                <a:lnTo>
                  <a:pt x="4485888" y="1418970"/>
                </a:lnTo>
                <a:lnTo>
                  <a:pt x="4485888" y="1567649"/>
                </a:lnTo>
                <a:lnTo>
                  <a:pt x="5078373" y="1567649"/>
                </a:lnTo>
                <a:lnTo>
                  <a:pt x="5078373" y="1368964"/>
                </a:lnTo>
                <a:lnTo>
                  <a:pt x="4915406" y="1368964"/>
                </a:lnTo>
                <a:lnTo>
                  <a:pt x="4915406" y="1418970"/>
                </a:lnTo>
                <a:lnTo>
                  <a:pt x="4774317" y="1418970"/>
                </a:lnTo>
                <a:lnTo>
                  <a:pt x="4774317" y="1317171"/>
                </a:lnTo>
                <a:lnTo>
                  <a:pt x="4897100" y="1317171"/>
                </a:lnTo>
                <a:lnTo>
                  <a:pt x="4897100" y="1190817"/>
                </a:lnTo>
                <a:lnTo>
                  <a:pt x="4774317" y="1190817"/>
                </a:lnTo>
                <a:lnTo>
                  <a:pt x="4774317" y="1095269"/>
                </a:lnTo>
                <a:lnTo>
                  <a:pt x="4915406" y="1095269"/>
                </a:lnTo>
                <a:lnTo>
                  <a:pt x="4915406" y="1145275"/>
                </a:lnTo>
                <a:lnTo>
                  <a:pt x="5078373" y="1145275"/>
                </a:lnTo>
                <a:lnTo>
                  <a:pt x="5078373" y="946589"/>
                </a:lnTo>
                <a:close/>
                <a:moveTo>
                  <a:pt x="3838784" y="946589"/>
                </a:moveTo>
                <a:lnTo>
                  <a:pt x="3838784" y="1095269"/>
                </a:lnTo>
                <a:lnTo>
                  <a:pt x="3894595" y="1095269"/>
                </a:lnTo>
                <a:lnTo>
                  <a:pt x="3894595" y="1418970"/>
                </a:lnTo>
                <a:lnTo>
                  <a:pt x="3838784" y="1418970"/>
                </a:lnTo>
                <a:lnTo>
                  <a:pt x="3838784" y="1567649"/>
                </a:lnTo>
                <a:lnTo>
                  <a:pt x="4429929" y="1567649"/>
                </a:lnTo>
                <a:lnTo>
                  <a:pt x="4429929" y="1319404"/>
                </a:lnTo>
                <a:lnTo>
                  <a:pt x="4281696" y="1319404"/>
                </a:lnTo>
                <a:lnTo>
                  <a:pt x="4281696" y="1418970"/>
                </a:lnTo>
                <a:lnTo>
                  <a:pt x="4134803" y="1418970"/>
                </a:lnTo>
                <a:lnTo>
                  <a:pt x="4134803" y="1095269"/>
                </a:lnTo>
                <a:lnTo>
                  <a:pt x="4193739" y="1095269"/>
                </a:lnTo>
                <a:lnTo>
                  <a:pt x="4193739" y="946589"/>
                </a:lnTo>
                <a:close/>
                <a:moveTo>
                  <a:pt x="3093900" y="946589"/>
                </a:moveTo>
                <a:lnTo>
                  <a:pt x="3093900" y="1095269"/>
                </a:lnTo>
                <a:lnTo>
                  <a:pt x="3154175" y="1095269"/>
                </a:lnTo>
                <a:lnTo>
                  <a:pt x="3154175" y="1418970"/>
                </a:lnTo>
                <a:lnTo>
                  <a:pt x="3093900" y="1418970"/>
                </a:lnTo>
                <a:lnTo>
                  <a:pt x="3093900" y="1567649"/>
                </a:lnTo>
                <a:lnTo>
                  <a:pt x="3456891" y="1567649"/>
                </a:lnTo>
                <a:lnTo>
                  <a:pt x="3456891" y="1418970"/>
                </a:lnTo>
                <a:lnTo>
                  <a:pt x="3394384" y="1418970"/>
                </a:lnTo>
                <a:lnTo>
                  <a:pt x="3394384" y="1331906"/>
                </a:lnTo>
                <a:lnTo>
                  <a:pt x="3491271" y="1331906"/>
                </a:lnTo>
                <a:cubicBezTo>
                  <a:pt x="3567769" y="1331906"/>
                  <a:pt x="3624323" y="1325506"/>
                  <a:pt x="3660935" y="1312707"/>
                </a:cubicBezTo>
                <a:cubicBezTo>
                  <a:pt x="3698142" y="1299610"/>
                  <a:pt x="3728056" y="1278476"/>
                  <a:pt x="3750678" y="1249306"/>
                </a:cubicBezTo>
                <a:cubicBezTo>
                  <a:pt x="3773300" y="1220433"/>
                  <a:pt x="3784611" y="1184119"/>
                  <a:pt x="3784611" y="1140364"/>
                </a:cubicBezTo>
                <a:cubicBezTo>
                  <a:pt x="3784611" y="1104943"/>
                  <a:pt x="3775086" y="1072349"/>
                  <a:pt x="3756036" y="1042584"/>
                </a:cubicBezTo>
                <a:cubicBezTo>
                  <a:pt x="3736986" y="1012818"/>
                  <a:pt x="3707220" y="989303"/>
                  <a:pt x="3666739" y="972039"/>
                </a:cubicBezTo>
                <a:cubicBezTo>
                  <a:pt x="3626258" y="955073"/>
                  <a:pt x="3562262" y="946589"/>
                  <a:pt x="3474750" y="946589"/>
                </a:cubicBezTo>
                <a:close/>
                <a:moveTo>
                  <a:pt x="2082463" y="946589"/>
                </a:moveTo>
                <a:lnTo>
                  <a:pt x="2082463" y="1095269"/>
                </a:lnTo>
                <a:lnTo>
                  <a:pt x="2131577" y="1095269"/>
                </a:lnTo>
                <a:lnTo>
                  <a:pt x="2131577" y="1418970"/>
                </a:lnTo>
                <a:lnTo>
                  <a:pt x="2083803" y="1418970"/>
                </a:lnTo>
                <a:lnTo>
                  <a:pt x="2083803" y="1567649"/>
                </a:lnTo>
                <a:lnTo>
                  <a:pt x="2324458" y="1567649"/>
                </a:lnTo>
                <a:lnTo>
                  <a:pt x="2324458" y="1418970"/>
                </a:lnTo>
                <a:lnTo>
                  <a:pt x="2275345" y="1418970"/>
                </a:lnTo>
                <a:lnTo>
                  <a:pt x="2275345" y="1076517"/>
                </a:lnTo>
                <a:lnTo>
                  <a:pt x="2461082" y="1567649"/>
                </a:lnTo>
                <a:lnTo>
                  <a:pt x="2553951" y="1567649"/>
                </a:lnTo>
                <a:lnTo>
                  <a:pt x="2741475" y="1072052"/>
                </a:lnTo>
                <a:lnTo>
                  <a:pt x="2741475" y="1418970"/>
                </a:lnTo>
                <a:lnTo>
                  <a:pt x="2691915" y="1418970"/>
                </a:lnTo>
                <a:lnTo>
                  <a:pt x="2691915" y="1567649"/>
                </a:lnTo>
                <a:lnTo>
                  <a:pt x="3016063" y="1567649"/>
                </a:lnTo>
                <a:lnTo>
                  <a:pt x="3016063" y="1418970"/>
                </a:lnTo>
                <a:lnTo>
                  <a:pt x="2966056" y="1418970"/>
                </a:lnTo>
                <a:lnTo>
                  <a:pt x="2966056" y="1095269"/>
                </a:lnTo>
                <a:lnTo>
                  <a:pt x="3014723" y="1095269"/>
                </a:lnTo>
                <a:lnTo>
                  <a:pt x="3014723" y="946589"/>
                </a:lnTo>
                <a:lnTo>
                  <a:pt x="2642355" y="946589"/>
                </a:lnTo>
                <a:lnTo>
                  <a:pt x="2548593" y="1186352"/>
                </a:lnTo>
                <a:lnTo>
                  <a:pt x="2457064" y="946589"/>
                </a:lnTo>
                <a:close/>
                <a:moveTo>
                  <a:pt x="1472863" y="946589"/>
                </a:moveTo>
                <a:lnTo>
                  <a:pt x="1472863" y="1095269"/>
                </a:lnTo>
                <a:lnTo>
                  <a:pt x="1522870" y="1095269"/>
                </a:lnTo>
                <a:lnTo>
                  <a:pt x="1406337" y="1418970"/>
                </a:lnTo>
                <a:lnTo>
                  <a:pt x="1359010" y="1418970"/>
                </a:lnTo>
                <a:lnTo>
                  <a:pt x="1359010" y="1567649"/>
                </a:lnTo>
                <a:lnTo>
                  <a:pt x="1605023" y="1567649"/>
                </a:lnTo>
                <a:lnTo>
                  <a:pt x="1605023" y="1431472"/>
                </a:lnTo>
                <a:lnTo>
                  <a:pt x="1554124" y="1431472"/>
                </a:lnTo>
                <a:lnTo>
                  <a:pt x="1581359" y="1353337"/>
                </a:lnTo>
                <a:lnTo>
                  <a:pt x="1740308" y="1353337"/>
                </a:lnTo>
                <a:lnTo>
                  <a:pt x="1763971" y="1431472"/>
                </a:lnTo>
                <a:lnTo>
                  <a:pt x="1709500" y="1431472"/>
                </a:lnTo>
                <a:lnTo>
                  <a:pt x="1709500" y="1567649"/>
                </a:lnTo>
                <a:lnTo>
                  <a:pt x="2033648" y="1567649"/>
                </a:lnTo>
                <a:lnTo>
                  <a:pt x="2033648" y="1418970"/>
                </a:lnTo>
                <a:lnTo>
                  <a:pt x="1988106" y="1418970"/>
                </a:lnTo>
                <a:lnTo>
                  <a:pt x="1869342" y="1095269"/>
                </a:lnTo>
                <a:lnTo>
                  <a:pt x="1919348" y="1095269"/>
                </a:lnTo>
                <a:lnTo>
                  <a:pt x="1919348" y="946589"/>
                </a:lnTo>
                <a:close/>
                <a:moveTo>
                  <a:pt x="10418326" y="938553"/>
                </a:moveTo>
                <a:cubicBezTo>
                  <a:pt x="10472797" y="938553"/>
                  <a:pt x="10518934" y="954031"/>
                  <a:pt x="10556736" y="984987"/>
                </a:cubicBezTo>
                <a:lnTo>
                  <a:pt x="10556736" y="946589"/>
                </a:lnTo>
                <a:lnTo>
                  <a:pt x="10697378" y="946589"/>
                </a:lnTo>
                <a:lnTo>
                  <a:pt x="10697378" y="1123397"/>
                </a:lnTo>
                <a:lnTo>
                  <a:pt x="10558522" y="1123397"/>
                </a:lnTo>
                <a:cubicBezTo>
                  <a:pt x="10541555" y="1074582"/>
                  <a:pt x="10511492" y="1050174"/>
                  <a:pt x="10468332" y="1050174"/>
                </a:cubicBezTo>
                <a:cubicBezTo>
                  <a:pt x="10437971" y="1050174"/>
                  <a:pt x="10422791" y="1063122"/>
                  <a:pt x="10422791" y="1089018"/>
                </a:cubicBezTo>
                <a:cubicBezTo>
                  <a:pt x="10422791" y="1101520"/>
                  <a:pt x="10427107" y="1110896"/>
                  <a:pt x="10435739" y="1117147"/>
                </a:cubicBezTo>
                <a:cubicBezTo>
                  <a:pt x="10444073" y="1123695"/>
                  <a:pt x="10471011" y="1138131"/>
                  <a:pt x="10516552" y="1160456"/>
                </a:cubicBezTo>
                <a:cubicBezTo>
                  <a:pt x="10577572" y="1190817"/>
                  <a:pt x="10618351" y="1212992"/>
                  <a:pt x="10638889" y="1226982"/>
                </a:cubicBezTo>
                <a:cubicBezTo>
                  <a:pt x="10649307" y="1233828"/>
                  <a:pt x="10659948" y="1243427"/>
                  <a:pt x="10670813" y="1255780"/>
                </a:cubicBezTo>
                <a:cubicBezTo>
                  <a:pt x="10681677" y="1268133"/>
                  <a:pt x="10690681" y="1280858"/>
                  <a:pt x="10697825" y="1293954"/>
                </a:cubicBezTo>
                <a:cubicBezTo>
                  <a:pt x="10714196" y="1323125"/>
                  <a:pt x="10722382" y="1354676"/>
                  <a:pt x="10722382" y="1388609"/>
                </a:cubicBezTo>
                <a:cubicBezTo>
                  <a:pt x="10722382" y="1440699"/>
                  <a:pt x="10703034" y="1484752"/>
                  <a:pt x="10664339" y="1520769"/>
                </a:cubicBezTo>
                <a:cubicBezTo>
                  <a:pt x="10625643" y="1557380"/>
                  <a:pt x="10576828" y="1575686"/>
                  <a:pt x="10517892" y="1575686"/>
                </a:cubicBezTo>
                <a:cubicBezTo>
                  <a:pt x="10463123" y="1575686"/>
                  <a:pt x="10413563" y="1559464"/>
                  <a:pt x="10369212" y="1527019"/>
                </a:cubicBezTo>
                <a:lnTo>
                  <a:pt x="10369212" y="1567649"/>
                </a:lnTo>
                <a:lnTo>
                  <a:pt x="10229463" y="1567649"/>
                </a:lnTo>
                <a:lnTo>
                  <a:pt x="10229463" y="1368517"/>
                </a:lnTo>
                <a:lnTo>
                  <a:pt x="10369212" y="1368517"/>
                </a:lnTo>
                <a:cubicBezTo>
                  <a:pt x="10385881" y="1422691"/>
                  <a:pt x="10417284" y="1449777"/>
                  <a:pt x="10463421" y="1449777"/>
                </a:cubicBezTo>
                <a:cubicBezTo>
                  <a:pt x="10496758" y="1449777"/>
                  <a:pt x="10513427" y="1436383"/>
                  <a:pt x="10513427" y="1409594"/>
                </a:cubicBezTo>
                <a:cubicBezTo>
                  <a:pt x="10513427" y="1395604"/>
                  <a:pt x="10507623" y="1383995"/>
                  <a:pt x="10496014" y="1374768"/>
                </a:cubicBezTo>
                <a:cubicBezTo>
                  <a:pt x="10483512" y="1364648"/>
                  <a:pt x="10457170" y="1350658"/>
                  <a:pt x="10416986" y="1332799"/>
                </a:cubicBezTo>
                <a:cubicBezTo>
                  <a:pt x="10366385" y="1309879"/>
                  <a:pt x="10329178" y="1290085"/>
                  <a:pt x="10305365" y="1273416"/>
                </a:cubicBezTo>
                <a:cubicBezTo>
                  <a:pt x="10283041" y="1258236"/>
                  <a:pt x="10263991" y="1237251"/>
                  <a:pt x="10248215" y="1210462"/>
                </a:cubicBezTo>
                <a:cubicBezTo>
                  <a:pt x="10232439" y="1183970"/>
                  <a:pt x="10224551" y="1154651"/>
                  <a:pt x="10224551" y="1122504"/>
                </a:cubicBezTo>
                <a:cubicBezTo>
                  <a:pt x="10224551" y="1064759"/>
                  <a:pt x="10243304" y="1019664"/>
                  <a:pt x="10280809" y="987220"/>
                </a:cubicBezTo>
                <a:cubicBezTo>
                  <a:pt x="10318016" y="954775"/>
                  <a:pt x="10363855" y="938553"/>
                  <a:pt x="10418326" y="938553"/>
                </a:cubicBezTo>
                <a:close/>
                <a:moveTo>
                  <a:pt x="1007627" y="938553"/>
                </a:moveTo>
                <a:cubicBezTo>
                  <a:pt x="953156" y="938553"/>
                  <a:pt x="907316" y="954775"/>
                  <a:pt x="870109" y="987220"/>
                </a:cubicBezTo>
                <a:cubicBezTo>
                  <a:pt x="832605" y="1019664"/>
                  <a:pt x="813852" y="1064759"/>
                  <a:pt x="813852" y="1122504"/>
                </a:cubicBezTo>
                <a:cubicBezTo>
                  <a:pt x="813852" y="1154651"/>
                  <a:pt x="821740" y="1183970"/>
                  <a:pt x="837516" y="1210462"/>
                </a:cubicBezTo>
                <a:cubicBezTo>
                  <a:pt x="853292" y="1237251"/>
                  <a:pt x="872342" y="1258236"/>
                  <a:pt x="894666" y="1273416"/>
                </a:cubicBezTo>
                <a:cubicBezTo>
                  <a:pt x="918479" y="1290085"/>
                  <a:pt x="955686" y="1309879"/>
                  <a:pt x="1006287" y="1332799"/>
                </a:cubicBezTo>
                <a:cubicBezTo>
                  <a:pt x="1046471" y="1350658"/>
                  <a:pt x="1072813" y="1364648"/>
                  <a:pt x="1085315" y="1374768"/>
                </a:cubicBezTo>
                <a:cubicBezTo>
                  <a:pt x="1096924" y="1383995"/>
                  <a:pt x="1102728" y="1395604"/>
                  <a:pt x="1102728" y="1409594"/>
                </a:cubicBezTo>
                <a:cubicBezTo>
                  <a:pt x="1102728" y="1436383"/>
                  <a:pt x="1086059" y="1449777"/>
                  <a:pt x="1052722" y="1449777"/>
                </a:cubicBezTo>
                <a:cubicBezTo>
                  <a:pt x="1006585" y="1449777"/>
                  <a:pt x="975182" y="1422691"/>
                  <a:pt x="958513" y="1368517"/>
                </a:cubicBezTo>
                <a:lnTo>
                  <a:pt x="818764" y="1368517"/>
                </a:lnTo>
                <a:lnTo>
                  <a:pt x="818764" y="1567649"/>
                </a:lnTo>
                <a:lnTo>
                  <a:pt x="958513" y="1567649"/>
                </a:lnTo>
                <a:lnTo>
                  <a:pt x="958513" y="1527019"/>
                </a:lnTo>
                <a:cubicBezTo>
                  <a:pt x="1002864" y="1559464"/>
                  <a:pt x="1052424" y="1575686"/>
                  <a:pt x="1107193" y="1575686"/>
                </a:cubicBezTo>
                <a:cubicBezTo>
                  <a:pt x="1166129" y="1575686"/>
                  <a:pt x="1214944" y="1557380"/>
                  <a:pt x="1253639" y="1520769"/>
                </a:cubicBezTo>
                <a:cubicBezTo>
                  <a:pt x="1292335" y="1484752"/>
                  <a:pt x="1311683" y="1440699"/>
                  <a:pt x="1311683" y="1388609"/>
                </a:cubicBezTo>
                <a:cubicBezTo>
                  <a:pt x="1311683" y="1354676"/>
                  <a:pt x="1303497" y="1323125"/>
                  <a:pt x="1287126" y="1293954"/>
                </a:cubicBezTo>
                <a:cubicBezTo>
                  <a:pt x="1279982" y="1280858"/>
                  <a:pt x="1270978" y="1268133"/>
                  <a:pt x="1260114" y="1255780"/>
                </a:cubicBezTo>
                <a:cubicBezTo>
                  <a:pt x="1249249" y="1243427"/>
                  <a:pt x="1238608" y="1233828"/>
                  <a:pt x="1228190" y="1226982"/>
                </a:cubicBezTo>
                <a:cubicBezTo>
                  <a:pt x="1207652" y="1212992"/>
                  <a:pt x="1166873" y="1190817"/>
                  <a:pt x="1105853" y="1160456"/>
                </a:cubicBezTo>
                <a:cubicBezTo>
                  <a:pt x="1060312" y="1138131"/>
                  <a:pt x="1033374" y="1123695"/>
                  <a:pt x="1025040" y="1117147"/>
                </a:cubicBezTo>
                <a:cubicBezTo>
                  <a:pt x="1016407" y="1110896"/>
                  <a:pt x="1012091" y="1101520"/>
                  <a:pt x="1012091" y="1089018"/>
                </a:cubicBezTo>
                <a:cubicBezTo>
                  <a:pt x="1012091" y="1063122"/>
                  <a:pt x="1027272" y="1050174"/>
                  <a:pt x="1057633" y="1050174"/>
                </a:cubicBezTo>
                <a:cubicBezTo>
                  <a:pt x="1100793" y="1050174"/>
                  <a:pt x="1130856" y="1074582"/>
                  <a:pt x="1147823" y="1123397"/>
                </a:cubicBezTo>
                <a:lnTo>
                  <a:pt x="1286679" y="1123397"/>
                </a:lnTo>
                <a:lnTo>
                  <a:pt x="1286679" y="946589"/>
                </a:lnTo>
                <a:lnTo>
                  <a:pt x="1146037" y="946589"/>
                </a:lnTo>
                <a:lnTo>
                  <a:pt x="1146037" y="984987"/>
                </a:lnTo>
                <a:cubicBezTo>
                  <a:pt x="1108234" y="954031"/>
                  <a:pt x="1062098" y="938553"/>
                  <a:pt x="1007627" y="938553"/>
                </a:cubicBezTo>
                <a:close/>
                <a:moveTo>
                  <a:pt x="9116973" y="934088"/>
                </a:moveTo>
                <a:cubicBezTo>
                  <a:pt x="9189898" y="934088"/>
                  <a:pt x="9249281" y="952096"/>
                  <a:pt x="9295120" y="988112"/>
                </a:cubicBezTo>
                <a:lnTo>
                  <a:pt x="9295120" y="946589"/>
                </a:lnTo>
                <a:lnTo>
                  <a:pt x="9444246" y="946589"/>
                </a:lnTo>
                <a:lnTo>
                  <a:pt x="9444246" y="1173404"/>
                </a:lnTo>
                <a:lnTo>
                  <a:pt x="9289316" y="1173404"/>
                </a:lnTo>
                <a:cubicBezTo>
                  <a:pt x="9281279" y="1145126"/>
                  <a:pt x="9267735" y="1122802"/>
                  <a:pt x="9248685" y="1106431"/>
                </a:cubicBezTo>
                <a:cubicBezTo>
                  <a:pt x="9229635" y="1090358"/>
                  <a:pt x="9207907" y="1082321"/>
                  <a:pt x="9183499" y="1082321"/>
                </a:cubicBezTo>
                <a:cubicBezTo>
                  <a:pt x="9116228" y="1082321"/>
                  <a:pt x="9082593" y="1140215"/>
                  <a:pt x="9082593" y="1256003"/>
                </a:cubicBezTo>
                <a:cubicBezTo>
                  <a:pt x="9082593" y="1372089"/>
                  <a:pt x="9117419" y="1430132"/>
                  <a:pt x="9187071" y="1430132"/>
                </a:cubicBezTo>
                <a:cubicBezTo>
                  <a:pt x="9248090" y="1430132"/>
                  <a:pt x="9286488" y="1384740"/>
                  <a:pt x="9302264" y="1293954"/>
                </a:cubicBezTo>
                <a:lnTo>
                  <a:pt x="9463444" y="1350658"/>
                </a:lnTo>
                <a:cubicBezTo>
                  <a:pt x="9449752" y="1417035"/>
                  <a:pt x="9418350" y="1471357"/>
                  <a:pt x="9369236" y="1513625"/>
                </a:cubicBezTo>
                <a:cubicBezTo>
                  <a:pt x="9319528" y="1556190"/>
                  <a:pt x="9251067" y="1577472"/>
                  <a:pt x="9163853" y="1577472"/>
                </a:cubicBezTo>
                <a:cubicBezTo>
                  <a:pt x="9044791" y="1577472"/>
                  <a:pt x="8956684" y="1546367"/>
                  <a:pt x="8899534" y="1484157"/>
                </a:cubicBezTo>
                <a:cubicBezTo>
                  <a:pt x="8842087" y="1422244"/>
                  <a:pt x="8813363" y="1346640"/>
                  <a:pt x="8813363" y="1257343"/>
                </a:cubicBezTo>
                <a:cubicBezTo>
                  <a:pt x="8813363" y="1167451"/>
                  <a:pt x="8841492" y="1091102"/>
                  <a:pt x="8897749" y="1028296"/>
                </a:cubicBezTo>
                <a:cubicBezTo>
                  <a:pt x="8954006" y="965491"/>
                  <a:pt x="9027080" y="934088"/>
                  <a:pt x="9116973" y="934088"/>
                </a:cubicBezTo>
                <a:close/>
                <a:moveTo>
                  <a:pt x="7278350" y="934088"/>
                </a:moveTo>
                <a:cubicBezTo>
                  <a:pt x="7389674" y="934088"/>
                  <a:pt x="7475846" y="966681"/>
                  <a:pt x="7536865" y="1031868"/>
                </a:cubicBezTo>
                <a:cubicBezTo>
                  <a:pt x="7567226" y="1064015"/>
                  <a:pt x="7590145" y="1098841"/>
                  <a:pt x="7605623" y="1136345"/>
                </a:cubicBezTo>
                <a:cubicBezTo>
                  <a:pt x="7621102" y="1173850"/>
                  <a:pt x="7628840" y="1213587"/>
                  <a:pt x="7628840" y="1255557"/>
                </a:cubicBezTo>
                <a:cubicBezTo>
                  <a:pt x="7628840" y="1342175"/>
                  <a:pt x="7597289" y="1417482"/>
                  <a:pt x="7534186" y="1481478"/>
                </a:cubicBezTo>
                <a:cubicBezTo>
                  <a:pt x="7471083" y="1545474"/>
                  <a:pt x="7385805" y="1577472"/>
                  <a:pt x="7278350" y="1577472"/>
                </a:cubicBezTo>
                <a:cubicBezTo>
                  <a:pt x="7174468" y="1577472"/>
                  <a:pt x="7090232" y="1547409"/>
                  <a:pt x="7025641" y="1487282"/>
                </a:cubicBezTo>
                <a:cubicBezTo>
                  <a:pt x="6960751" y="1427453"/>
                  <a:pt x="6928307" y="1350211"/>
                  <a:pt x="6928307" y="1255557"/>
                </a:cubicBezTo>
                <a:cubicBezTo>
                  <a:pt x="6928307" y="1203764"/>
                  <a:pt x="6940957" y="1153609"/>
                  <a:pt x="6966258" y="1105092"/>
                </a:cubicBezTo>
                <a:cubicBezTo>
                  <a:pt x="6991261" y="1056871"/>
                  <a:pt x="7030105" y="1016241"/>
                  <a:pt x="7082790" y="983201"/>
                </a:cubicBezTo>
                <a:cubicBezTo>
                  <a:pt x="7101543" y="971593"/>
                  <a:pt x="7120816" y="962365"/>
                  <a:pt x="7140610" y="955519"/>
                </a:cubicBezTo>
                <a:cubicBezTo>
                  <a:pt x="7160404" y="948673"/>
                  <a:pt x="7181910" y="943390"/>
                  <a:pt x="7205127" y="939669"/>
                </a:cubicBezTo>
                <a:cubicBezTo>
                  <a:pt x="7228345" y="935948"/>
                  <a:pt x="7252752" y="934088"/>
                  <a:pt x="7278350" y="934088"/>
                </a:cubicBezTo>
                <a:close/>
                <a:moveTo>
                  <a:pt x="0" y="0"/>
                </a:moveTo>
                <a:lnTo>
                  <a:pt x="6599583" y="0"/>
                </a:lnTo>
                <a:cubicBezTo>
                  <a:pt x="6599583" y="357188"/>
                  <a:pt x="6496698" y="653469"/>
                  <a:pt x="6339154" y="917394"/>
                </a:cubicBezTo>
                <a:lnTo>
                  <a:pt x="6320150" y="946589"/>
                </a:lnTo>
                <a:lnTo>
                  <a:pt x="6151424" y="946589"/>
                </a:lnTo>
                <a:lnTo>
                  <a:pt x="6151424" y="1095269"/>
                </a:lnTo>
                <a:lnTo>
                  <a:pt x="6201877" y="1095269"/>
                </a:lnTo>
                <a:lnTo>
                  <a:pt x="6201877" y="1118168"/>
                </a:lnTo>
                <a:lnTo>
                  <a:pt x="6006962" y="1363680"/>
                </a:lnTo>
                <a:cubicBezTo>
                  <a:pt x="5574843" y="1857968"/>
                  <a:pt x="5029293" y="2285106"/>
                  <a:pt x="4816947" y="2909495"/>
                </a:cubicBezTo>
                <a:lnTo>
                  <a:pt x="4805122" y="2949728"/>
                </a:lnTo>
                <a:lnTo>
                  <a:pt x="4600114" y="2949728"/>
                </a:lnTo>
                <a:lnTo>
                  <a:pt x="4600114" y="3189564"/>
                </a:lnTo>
                <a:lnTo>
                  <a:pt x="4706935" y="3189564"/>
                </a:lnTo>
                <a:lnTo>
                  <a:pt x="4706935" y="3086017"/>
                </a:lnTo>
                <a:lnTo>
                  <a:pt x="4768686" y="3086017"/>
                </a:lnTo>
                <a:lnTo>
                  <a:pt x="4747644" y="3189937"/>
                </a:lnTo>
                <a:cubicBezTo>
                  <a:pt x="4739927" y="3238947"/>
                  <a:pt x="4734236" y="3289157"/>
                  <a:pt x="4730734" y="3340661"/>
                </a:cubicBezTo>
                <a:lnTo>
                  <a:pt x="4729730" y="3382743"/>
                </a:lnTo>
                <a:lnTo>
                  <a:pt x="4723307" y="3382743"/>
                </a:lnTo>
                <a:lnTo>
                  <a:pt x="4723307" y="3519032"/>
                </a:lnTo>
                <a:lnTo>
                  <a:pt x="4728184" y="3519032"/>
                </a:lnTo>
                <a:lnTo>
                  <a:pt x="4737281" y="3666006"/>
                </a:lnTo>
                <a:cubicBezTo>
                  <a:pt x="4743183" y="3723078"/>
                  <a:pt x="4751598" y="3781638"/>
                  <a:pt x="4762691" y="3841782"/>
                </a:cubicBezTo>
                <a:lnTo>
                  <a:pt x="4789010" y="3959377"/>
                </a:lnTo>
                <a:lnTo>
                  <a:pt x="4616597" y="3959377"/>
                </a:lnTo>
                <a:lnTo>
                  <a:pt x="4616597" y="4095667"/>
                </a:lnTo>
                <a:lnTo>
                  <a:pt x="4662845" y="4095667"/>
                </a:lnTo>
                <a:lnTo>
                  <a:pt x="4662845" y="4256922"/>
                </a:lnTo>
                <a:lnTo>
                  <a:pt x="4455751" y="3959377"/>
                </a:lnTo>
                <a:lnTo>
                  <a:pt x="4186037" y="3959377"/>
                </a:lnTo>
                <a:lnTo>
                  <a:pt x="4186037" y="4095667"/>
                </a:lnTo>
                <a:lnTo>
                  <a:pt x="4235969" y="4095667"/>
                </a:lnTo>
                <a:lnTo>
                  <a:pt x="4235969" y="4392393"/>
                </a:lnTo>
                <a:lnTo>
                  <a:pt x="4186037" y="4392393"/>
                </a:lnTo>
                <a:lnTo>
                  <a:pt x="4186037" y="4528682"/>
                </a:lnTo>
                <a:lnTo>
                  <a:pt x="4419734" y="4528682"/>
                </a:lnTo>
                <a:lnTo>
                  <a:pt x="4419734" y="4392393"/>
                </a:lnTo>
                <a:lnTo>
                  <a:pt x="4369393" y="4392393"/>
                </a:lnTo>
                <a:lnTo>
                  <a:pt x="4369393" y="4191847"/>
                </a:lnTo>
                <a:lnTo>
                  <a:pt x="4609230" y="4536049"/>
                </a:lnTo>
                <a:lnTo>
                  <a:pt x="4796679" y="4536049"/>
                </a:lnTo>
                <a:lnTo>
                  <a:pt x="4796679" y="4095667"/>
                </a:lnTo>
                <a:lnTo>
                  <a:pt x="4824704" y="4095667"/>
                </a:lnTo>
                <a:lnTo>
                  <a:pt x="4862666" y="4222435"/>
                </a:lnTo>
                <a:cubicBezTo>
                  <a:pt x="5087166" y="4891116"/>
                  <a:pt x="5611882" y="5737519"/>
                  <a:pt x="6599583" y="6858000"/>
                </a:cubicBezTo>
                <a:lnTo>
                  <a:pt x="0" y="6858000"/>
                </a:lnTo>
                <a:close/>
              </a:path>
            </a:pathLst>
          </a:custGeom>
          <a:solidFill>
            <a:schemeClr val="bg1">
              <a:alpha val="7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7200" b="0" i="0" u="none" strike="noStrike" kern="1200" cap="none" spc="0" normalizeH="0" baseline="0" noProof="0" dirty="0">
              <a:ln>
                <a:noFill/>
              </a:ln>
              <a:solidFill>
                <a:prstClr val="black"/>
              </a:solidFill>
              <a:effectLst/>
              <a:uLnTx/>
              <a:uFillTx/>
              <a:latin typeface="Rockwell Extra Bold" panose="02060903040505020403" pitchFamily="18" charset="0"/>
              <a:ea typeface="+mn-ea"/>
              <a:cs typeface="+mn-cs"/>
            </a:endParaRPr>
          </a:p>
        </p:txBody>
      </p:sp>
      <p:sp>
        <p:nvSpPr>
          <p:cNvPr id="2" name="TextBox 1">
            <a:extLst>
              <a:ext uri="{FF2B5EF4-FFF2-40B4-BE49-F238E27FC236}">
                <a16:creationId xmlns:a16="http://schemas.microsoft.com/office/drawing/2014/main" id="{FDFA5AF4-271C-B576-3713-C65EC6744DFB}"/>
              </a:ext>
            </a:extLst>
          </p:cNvPr>
          <p:cNvSpPr txBox="1"/>
          <p:nvPr/>
        </p:nvSpPr>
        <p:spPr>
          <a:xfrm>
            <a:off x="7374835" y="2773017"/>
            <a:ext cx="4164495" cy="1477328"/>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Projects (including Python, MySQL, and Project Management samples) are incomplete with names changed to protect sensitive data and are available upon request.</a:t>
            </a:r>
          </a:p>
        </p:txBody>
      </p:sp>
      <p:sp>
        <p:nvSpPr>
          <p:cNvPr id="4" name="Slide Number Placeholder 3">
            <a:extLst>
              <a:ext uri="{FF2B5EF4-FFF2-40B4-BE49-F238E27FC236}">
                <a16:creationId xmlns:a16="http://schemas.microsoft.com/office/drawing/2014/main" id="{2C25F3ED-4092-1AF7-5C39-AC2C115BAD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3652725648"/>
      </p:ext>
    </p:extLst>
  </p:cSld>
  <p:clrMapOvr>
    <a:masterClrMapping/>
  </p:clrMapOvr>
  <mc:AlternateContent xmlns:mc="http://schemas.openxmlformats.org/markup-compatibility/2006" xmlns:p14="http://schemas.microsoft.com/office/powerpoint/2010/main">
    <mc:Choice Requires="p14">
      <p:transition spd="slow" p14:dur="1500" advClick="0" advTm="10000">
        <p:split orient="vert"/>
      </p:transition>
    </mc:Choice>
    <mc:Fallback xmlns="">
      <p:transition spd="slow" advClick="0" advTm="10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9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Hollow 4">
            <a:extLst>
              <a:ext uri="{FF2B5EF4-FFF2-40B4-BE49-F238E27FC236}">
                <a16:creationId xmlns:a16="http://schemas.microsoft.com/office/drawing/2014/main" id="{18CD988A-A4DD-56CC-C6AA-A5D7C5419AE1}"/>
              </a:ext>
            </a:extLst>
          </p:cNvPr>
          <p:cNvSpPr/>
          <p:nvPr/>
        </p:nvSpPr>
        <p:spPr>
          <a:xfrm>
            <a:off x="-2394155" y="1034845"/>
            <a:ext cx="4788309" cy="4788309"/>
          </a:xfrm>
          <a:prstGeom prst="donut">
            <a:avLst/>
          </a:prstGeom>
          <a:solidFill>
            <a:srgbClr val="7030A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14" name="Oval 13">
            <a:extLst>
              <a:ext uri="{FF2B5EF4-FFF2-40B4-BE49-F238E27FC236}">
                <a16:creationId xmlns:a16="http://schemas.microsoft.com/office/drawing/2014/main" id="{CA6A3518-92A8-9CA3-6761-22BD4B9C6881}"/>
              </a:ext>
            </a:extLst>
          </p:cNvPr>
          <p:cNvSpPr/>
          <p:nvPr/>
        </p:nvSpPr>
        <p:spPr>
          <a:xfrm>
            <a:off x="388256" y="764458"/>
            <a:ext cx="1297859" cy="1297859"/>
          </a:xfrm>
          <a:prstGeom prst="ellipse">
            <a:avLst/>
          </a:prstGeom>
          <a:solidFill>
            <a:srgbClr val="0070C0"/>
          </a:solid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pic>
        <p:nvPicPr>
          <p:cNvPr id="3" name="Picture 2" descr="A purple and orange x with a black background&#10;&#10;AI-generated content may be incorrect.">
            <a:extLst>
              <a:ext uri="{FF2B5EF4-FFF2-40B4-BE49-F238E27FC236}">
                <a16:creationId xmlns:a16="http://schemas.microsoft.com/office/drawing/2014/main" id="{AB6A53D9-3793-5C57-450F-8D23DED466C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89235" y="1113828"/>
            <a:ext cx="695899" cy="599118"/>
          </a:xfrm>
          <a:prstGeom prst="rect">
            <a:avLst/>
          </a:prstGeom>
        </p:spPr>
      </p:pic>
      <p:pic>
        <p:nvPicPr>
          <p:cNvPr id="6" name="Picture 5" descr="A logo of a company&#10;&#10;AI-generated content may be incorrect.">
            <a:extLst>
              <a:ext uri="{FF2B5EF4-FFF2-40B4-BE49-F238E27FC236}">
                <a16:creationId xmlns:a16="http://schemas.microsoft.com/office/drawing/2014/main" id="{84FE9E0E-4184-BE1F-E565-D7B0FD64A4CE}"/>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99419" y="2347453"/>
            <a:ext cx="914399" cy="914399"/>
          </a:xfrm>
          <a:prstGeom prst="rect">
            <a:avLst/>
          </a:prstGeom>
        </p:spPr>
      </p:pic>
      <p:pic>
        <p:nvPicPr>
          <p:cNvPr id="10" name="Picture 9" descr="A blue and grey logo&#10;&#10;AI-generated content may be incorrect.">
            <a:extLst>
              <a:ext uri="{FF2B5EF4-FFF2-40B4-BE49-F238E27FC236}">
                <a16:creationId xmlns:a16="http://schemas.microsoft.com/office/drawing/2014/main" id="{AC9C8A6A-D1E5-E904-B15A-4C2DEF77E1CA}"/>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92276" y="3596149"/>
            <a:ext cx="728684" cy="747252"/>
          </a:xfrm>
          <a:prstGeom prst="rect">
            <a:avLst/>
          </a:prstGeom>
        </p:spPr>
      </p:pic>
      <p:pic>
        <p:nvPicPr>
          <p:cNvPr id="17" name="Picture 16" descr="A logo with purple letters&#10;&#10;AI-generated content may be incorrect.">
            <a:extLst>
              <a:ext uri="{FF2B5EF4-FFF2-40B4-BE49-F238E27FC236}">
                <a16:creationId xmlns:a16="http://schemas.microsoft.com/office/drawing/2014/main" id="{573DB4C9-D05E-B41F-72FE-2542633BF10E}"/>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31448" y="4733298"/>
            <a:ext cx="686787" cy="686787"/>
          </a:xfrm>
          <a:prstGeom prst="rect">
            <a:avLst/>
          </a:prstGeom>
        </p:spPr>
      </p:pic>
      <p:sp>
        <p:nvSpPr>
          <p:cNvPr id="18" name="TextBox 17">
            <a:extLst>
              <a:ext uri="{FF2B5EF4-FFF2-40B4-BE49-F238E27FC236}">
                <a16:creationId xmlns:a16="http://schemas.microsoft.com/office/drawing/2014/main" id="{C5B279A9-0D63-D67A-9FE3-EC4BB94519F3}"/>
              </a:ext>
            </a:extLst>
          </p:cNvPr>
          <p:cNvSpPr txBox="1"/>
          <p:nvPr/>
        </p:nvSpPr>
        <p:spPr>
          <a:xfrm>
            <a:off x="3826565" y="764458"/>
            <a:ext cx="7676200" cy="48628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Aptos" panose="02110004020202020204"/>
                <a:ea typeface="+mn-ea"/>
                <a:cs typeface="+mn-cs"/>
              </a:rPr>
              <a:t>PROJECTS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Project Lead:</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Founded and managed the launch of a new Quality Assurance department, establishing SOPs and KPIs that increased support consistency by 45% and improved customer satisfaction by 75%.</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Process Optimization:</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Directed initiatives—including updating and optimizing the Major and Critical Incident Response department—that reduced issue resolution time by 40% and decreased escalations by 60%.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Customer Communications:</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Project Manager for customer communications, which further increased customer satisfaction scores.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Knowledge Base Creation:</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Project Manager for the development and implementation of a comprehensive knowledge base, enhancing transparency and efficiency.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Change Management:</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Oversaw cross-functional teams and stakeholder engagement, achieving 95% on-schedule adoption and a 20% compliance increase within 90 days.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
        <p:nvSpPr>
          <p:cNvPr id="2" name="Slide Number Placeholder 1">
            <a:extLst>
              <a:ext uri="{FF2B5EF4-FFF2-40B4-BE49-F238E27FC236}">
                <a16:creationId xmlns:a16="http://schemas.microsoft.com/office/drawing/2014/main" id="{565184F9-2507-4DBA-D16F-8E988218B02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28653480"/>
      </p:ext>
    </p:extLst>
  </p:cSld>
  <p:clrMapOvr>
    <a:masterClrMapping/>
  </p:clrMapOvr>
  <mc:AlternateContent xmlns:mc="http://schemas.openxmlformats.org/markup-compatibility/2006" xmlns:p159="http://schemas.microsoft.com/office/powerpoint/2015/09/main">
    <mc:Choice Requires="p159">
      <p:transition spd="slow" advClick="0" advTm="15000">
        <p159:morph option="byObject"/>
      </p:transition>
    </mc:Choice>
    <mc:Fallback xmlns="">
      <p:transition spd="slow" advClick="0" advTm="15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05F4DC-DBEF-E0DB-61A6-AD4D1E60F8CC}"/>
            </a:ext>
          </a:extLst>
        </p:cNvPr>
        <p:cNvGrpSpPr/>
        <p:nvPr/>
      </p:nvGrpSpPr>
      <p:grpSpPr>
        <a:xfrm>
          <a:off x="0" y="0"/>
          <a:ext cx="0" cy="0"/>
          <a:chOff x="0" y="0"/>
          <a:chExt cx="0" cy="0"/>
        </a:xfrm>
      </p:grpSpPr>
      <p:sp>
        <p:nvSpPr>
          <p:cNvPr id="5" name="Circle: Hollow 4">
            <a:extLst>
              <a:ext uri="{FF2B5EF4-FFF2-40B4-BE49-F238E27FC236}">
                <a16:creationId xmlns:a16="http://schemas.microsoft.com/office/drawing/2014/main" id="{429C136F-9121-927D-6E78-E1C0C31898A4}"/>
              </a:ext>
            </a:extLst>
          </p:cNvPr>
          <p:cNvSpPr/>
          <p:nvPr/>
        </p:nvSpPr>
        <p:spPr>
          <a:xfrm>
            <a:off x="-2394155" y="1034845"/>
            <a:ext cx="4788309" cy="4788309"/>
          </a:xfrm>
          <a:prstGeom prst="donut">
            <a:avLst/>
          </a:prstGeom>
          <a:solidFill>
            <a:srgbClr val="7030A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14" name="Oval 13">
            <a:extLst>
              <a:ext uri="{FF2B5EF4-FFF2-40B4-BE49-F238E27FC236}">
                <a16:creationId xmlns:a16="http://schemas.microsoft.com/office/drawing/2014/main" id="{324418FD-C186-A9E7-6362-77CCE293AA20}"/>
              </a:ext>
            </a:extLst>
          </p:cNvPr>
          <p:cNvSpPr/>
          <p:nvPr/>
        </p:nvSpPr>
        <p:spPr>
          <a:xfrm>
            <a:off x="1445224" y="2005780"/>
            <a:ext cx="1297859" cy="1297859"/>
          </a:xfrm>
          <a:prstGeom prst="ellipse">
            <a:avLst/>
          </a:prstGeom>
          <a:solidFill>
            <a:srgbClr val="0070C0"/>
          </a:solid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3" name="TextBox 2">
            <a:extLst>
              <a:ext uri="{FF2B5EF4-FFF2-40B4-BE49-F238E27FC236}">
                <a16:creationId xmlns:a16="http://schemas.microsoft.com/office/drawing/2014/main" id="{538F2387-FB7F-694A-3C5B-94B34205B594}"/>
              </a:ext>
            </a:extLst>
          </p:cNvPr>
          <p:cNvSpPr txBox="1"/>
          <p:nvPr/>
        </p:nvSpPr>
        <p:spPr>
          <a:xfrm>
            <a:off x="4213443" y="1853419"/>
            <a:ext cx="6076335" cy="236988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black"/>
                </a:solidFill>
                <a:effectLst/>
                <a:uLnTx/>
                <a:uFillTx/>
                <a:latin typeface="Aptos" panose="02110004020202020204"/>
                <a:ea typeface="+mn-ea"/>
                <a:cs typeface="+mn-cs"/>
              </a:rPr>
              <a:t>PROJECTS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AIP Deployment:</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Project Manager for the deployment of Azure Information Protection (AIP) and related cloud security solutions to several Fortune 500 companies, including end-to-end planning, rollout, and post-deployment support, achieving high customer satisfaction and strict compliance requirements.</a:t>
            </a:r>
          </a:p>
        </p:txBody>
      </p:sp>
      <p:pic>
        <p:nvPicPr>
          <p:cNvPr id="4" name="Picture 3" descr="A purple and orange x with a black background&#10;&#10;AI-generated content may be incorrect.">
            <a:extLst>
              <a:ext uri="{FF2B5EF4-FFF2-40B4-BE49-F238E27FC236}">
                <a16:creationId xmlns:a16="http://schemas.microsoft.com/office/drawing/2014/main" id="{F0B2CB3A-4491-187A-D82F-983EA5736D5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85018" y="1406662"/>
            <a:ext cx="695899" cy="599118"/>
          </a:xfrm>
          <a:prstGeom prst="rect">
            <a:avLst/>
          </a:prstGeom>
        </p:spPr>
      </p:pic>
      <p:pic>
        <p:nvPicPr>
          <p:cNvPr id="6" name="Picture 5" descr="A logo of a company&#10;&#10;AI-generated content may be incorrect.">
            <a:extLst>
              <a:ext uri="{FF2B5EF4-FFF2-40B4-BE49-F238E27FC236}">
                <a16:creationId xmlns:a16="http://schemas.microsoft.com/office/drawing/2014/main" id="{A88F4968-6F4C-5537-B838-AF52E5363CAC}"/>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636953" y="2197509"/>
            <a:ext cx="914399" cy="914399"/>
          </a:xfrm>
          <a:prstGeom prst="rect">
            <a:avLst/>
          </a:prstGeom>
        </p:spPr>
      </p:pic>
      <p:pic>
        <p:nvPicPr>
          <p:cNvPr id="10" name="Picture 9" descr="A blue and grey logo&#10;&#10;AI-generated content may be incorrect.">
            <a:extLst>
              <a:ext uri="{FF2B5EF4-FFF2-40B4-BE49-F238E27FC236}">
                <a16:creationId xmlns:a16="http://schemas.microsoft.com/office/drawing/2014/main" id="{04FE6C07-A84B-B670-12E3-D5C6B5CB052E}"/>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272611" y="3655784"/>
            <a:ext cx="728684" cy="747252"/>
          </a:xfrm>
          <a:prstGeom prst="rect">
            <a:avLst/>
          </a:prstGeom>
        </p:spPr>
      </p:pic>
      <p:pic>
        <p:nvPicPr>
          <p:cNvPr id="12" name="Picture 11" descr="A logo with purple letters&#10;&#10;AI-generated content may be incorrect.">
            <a:extLst>
              <a:ext uri="{FF2B5EF4-FFF2-40B4-BE49-F238E27FC236}">
                <a16:creationId xmlns:a16="http://schemas.microsoft.com/office/drawing/2014/main" id="{6530D2B1-9A3E-4DBA-AAA9-6A1AA6F64E98}"/>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431448" y="4733298"/>
            <a:ext cx="686787" cy="686787"/>
          </a:xfrm>
          <a:prstGeom prst="rect">
            <a:avLst/>
          </a:prstGeom>
        </p:spPr>
      </p:pic>
      <p:sp>
        <p:nvSpPr>
          <p:cNvPr id="2" name="Slide Number Placeholder 1">
            <a:extLst>
              <a:ext uri="{FF2B5EF4-FFF2-40B4-BE49-F238E27FC236}">
                <a16:creationId xmlns:a16="http://schemas.microsoft.com/office/drawing/2014/main" id="{8EC5BB8B-0E80-9A82-6B09-503CA0181DD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983393189"/>
      </p:ext>
    </p:extLst>
  </p:cSld>
  <p:clrMapOvr>
    <a:masterClrMapping/>
  </p:clrMapOvr>
  <mc:AlternateContent xmlns:mc="http://schemas.openxmlformats.org/markup-compatibility/2006" xmlns:p159="http://schemas.microsoft.com/office/powerpoint/2015/09/main">
    <mc:Choice Requires="p159">
      <p:transition spd="slow" advClick="0" advTm="10000">
        <p159:morph option="byObject"/>
      </p:transition>
    </mc:Choice>
    <mc:Fallback xmlns="">
      <p:transition spd="slow" advClick="0" advTm="10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CAAFDB-900F-ABE8-9282-498B15700DD2}"/>
            </a:ext>
          </a:extLst>
        </p:cNvPr>
        <p:cNvGrpSpPr/>
        <p:nvPr/>
      </p:nvGrpSpPr>
      <p:grpSpPr>
        <a:xfrm>
          <a:off x="0" y="0"/>
          <a:ext cx="0" cy="0"/>
          <a:chOff x="0" y="0"/>
          <a:chExt cx="0" cy="0"/>
        </a:xfrm>
      </p:grpSpPr>
      <p:sp>
        <p:nvSpPr>
          <p:cNvPr id="5" name="Circle: Hollow 4">
            <a:extLst>
              <a:ext uri="{FF2B5EF4-FFF2-40B4-BE49-F238E27FC236}">
                <a16:creationId xmlns:a16="http://schemas.microsoft.com/office/drawing/2014/main" id="{F46F8951-8541-B816-4740-F0189808DDF9}"/>
              </a:ext>
            </a:extLst>
          </p:cNvPr>
          <p:cNvSpPr/>
          <p:nvPr/>
        </p:nvSpPr>
        <p:spPr>
          <a:xfrm>
            <a:off x="-2394155" y="1034845"/>
            <a:ext cx="4788309" cy="4788309"/>
          </a:xfrm>
          <a:prstGeom prst="donut">
            <a:avLst/>
          </a:prstGeom>
          <a:solidFill>
            <a:srgbClr val="7030A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14" name="Oval 13">
            <a:extLst>
              <a:ext uri="{FF2B5EF4-FFF2-40B4-BE49-F238E27FC236}">
                <a16:creationId xmlns:a16="http://schemas.microsoft.com/office/drawing/2014/main" id="{4C4C6D13-967D-6720-647A-ECEEBEA32479}"/>
              </a:ext>
            </a:extLst>
          </p:cNvPr>
          <p:cNvSpPr/>
          <p:nvPr/>
        </p:nvSpPr>
        <p:spPr>
          <a:xfrm>
            <a:off x="1464888" y="3650224"/>
            <a:ext cx="1297859" cy="1297859"/>
          </a:xfrm>
          <a:prstGeom prst="ellipse">
            <a:avLst/>
          </a:prstGeom>
          <a:solidFill>
            <a:srgbClr val="0070C0"/>
          </a:solid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3" name="TextBox 2">
            <a:extLst>
              <a:ext uri="{FF2B5EF4-FFF2-40B4-BE49-F238E27FC236}">
                <a16:creationId xmlns:a16="http://schemas.microsoft.com/office/drawing/2014/main" id="{046449FC-3971-A5C9-33B3-73C89D337838}"/>
              </a:ext>
            </a:extLst>
          </p:cNvPr>
          <p:cNvSpPr txBox="1"/>
          <p:nvPr/>
        </p:nvSpPr>
        <p:spPr>
          <a:xfrm>
            <a:off x="3974904" y="2191351"/>
            <a:ext cx="6076335" cy="181588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black"/>
                </a:solidFill>
                <a:effectLst/>
                <a:uLnTx/>
                <a:uFillTx/>
                <a:latin typeface="Aptos" panose="02110004020202020204"/>
                <a:ea typeface="+mn-ea"/>
                <a:cs typeface="+mn-cs"/>
              </a:rPr>
              <a:t>PROJECTS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OS &amp; Software Upgrades</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Project Manager for enterprise-wide operating system and software upgrade projects, ensuring seamless planning, deployment, and minimal business disruption</a:t>
            </a: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a:t>
            </a:r>
            <a:endPar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pic>
        <p:nvPicPr>
          <p:cNvPr id="4" name="Picture 3" descr="A purple and orange x with a black background&#10;&#10;AI-generated content may be incorrect.">
            <a:extLst>
              <a:ext uri="{FF2B5EF4-FFF2-40B4-BE49-F238E27FC236}">
                <a16:creationId xmlns:a16="http://schemas.microsoft.com/office/drawing/2014/main" id="{03278441-24B2-769E-A9E4-3A85763A938A}"/>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5018" y="1406662"/>
            <a:ext cx="695899" cy="599118"/>
          </a:xfrm>
          <a:prstGeom prst="rect">
            <a:avLst/>
          </a:prstGeom>
        </p:spPr>
      </p:pic>
      <p:pic>
        <p:nvPicPr>
          <p:cNvPr id="8" name="Picture 7" descr="A logo of a company&#10;&#10;AI-generated content may be incorrect.">
            <a:extLst>
              <a:ext uri="{FF2B5EF4-FFF2-40B4-BE49-F238E27FC236}">
                <a16:creationId xmlns:a16="http://schemas.microsoft.com/office/drawing/2014/main" id="{6061B6BF-D66D-EBC5-648C-581811C9510A}"/>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99419" y="2347453"/>
            <a:ext cx="914399" cy="914399"/>
          </a:xfrm>
          <a:prstGeom prst="rect">
            <a:avLst/>
          </a:prstGeom>
        </p:spPr>
      </p:pic>
      <p:pic>
        <p:nvPicPr>
          <p:cNvPr id="10" name="Picture 9" descr="A blue and grey logo&#10;&#10;AI-generated content may be incorrect.">
            <a:extLst>
              <a:ext uri="{FF2B5EF4-FFF2-40B4-BE49-F238E27FC236}">
                <a16:creationId xmlns:a16="http://schemas.microsoft.com/office/drawing/2014/main" id="{7A0F9247-31D9-3412-1870-3A5BA37CC5B5}"/>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749475" y="3925527"/>
            <a:ext cx="728684" cy="747252"/>
          </a:xfrm>
          <a:prstGeom prst="rect">
            <a:avLst/>
          </a:prstGeom>
        </p:spPr>
      </p:pic>
      <p:pic>
        <p:nvPicPr>
          <p:cNvPr id="12" name="Picture 11" descr="A logo with purple letters&#10;&#10;AI-generated content may be incorrect.">
            <a:extLst>
              <a:ext uri="{FF2B5EF4-FFF2-40B4-BE49-F238E27FC236}">
                <a16:creationId xmlns:a16="http://schemas.microsoft.com/office/drawing/2014/main" id="{A22854A8-30BB-3674-315A-84B58A6EE9B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31448" y="4733298"/>
            <a:ext cx="686787" cy="686787"/>
          </a:xfrm>
          <a:prstGeom prst="rect">
            <a:avLst/>
          </a:prstGeom>
        </p:spPr>
      </p:pic>
      <p:sp>
        <p:nvSpPr>
          <p:cNvPr id="2" name="Slide Number Placeholder 1">
            <a:extLst>
              <a:ext uri="{FF2B5EF4-FFF2-40B4-BE49-F238E27FC236}">
                <a16:creationId xmlns:a16="http://schemas.microsoft.com/office/drawing/2014/main" id="{A221C68F-30C8-DF84-D185-F0AD5B95F91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3256107309"/>
      </p:ext>
    </p:extLst>
  </p:cSld>
  <p:clrMapOvr>
    <a:masterClrMapping/>
  </p:clrMapOvr>
  <mc:AlternateContent xmlns:mc="http://schemas.openxmlformats.org/markup-compatibility/2006" xmlns:p159="http://schemas.microsoft.com/office/powerpoint/2015/09/main">
    <mc:Choice Requires="p159">
      <p:transition spd="slow" advClick="0" advTm="10000">
        <p159:morph option="byObject"/>
      </p:transition>
    </mc:Choice>
    <mc:Fallback xmlns="">
      <p:transition spd="slow" advClick="0" advTm="10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5CA944-DEF8-F413-454F-DCA6BFD47BB8}"/>
            </a:ext>
          </a:extLst>
        </p:cNvPr>
        <p:cNvGrpSpPr/>
        <p:nvPr/>
      </p:nvGrpSpPr>
      <p:grpSpPr>
        <a:xfrm>
          <a:off x="0" y="0"/>
          <a:ext cx="0" cy="0"/>
          <a:chOff x="0" y="0"/>
          <a:chExt cx="0" cy="0"/>
        </a:xfrm>
      </p:grpSpPr>
      <p:sp>
        <p:nvSpPr>
          <p:cNvPr id="5" name="Circle: Hollow 4">
            <a:extLst>
              <a:ext uri="{FF2B5EF4-FFF2-40B4-BE49-F238E27FC236}">
                <a16:creationId xmlns:a16="http://schemas.microsoft.com/office/drawing/2014/main" id="{35B32224-B248-3F75-62A3-0B6D9DD984C6}"/>
              </a:ext>
            </a:extLst>
          </p:cNvPr>
          <p:cNvSpPr/>
          <p:nvPr/>
        </p:nvSpPr>
        <p:spPr>
          <a:xfrm>
            <a:off x="-2394155" y="1034845"/>
            <a:ext cx="4788309" cy="4788309"/>
          </a:xfrm>
          <a:prstGeom prst="donut">
            <a:avLst/>
          </a:prstGeom>
          <a:solidFill>
            <a:srgbClr val="7030A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
        <p:nvSpPr>
          <p:cNvPr id="14" name="Oval 13">
            <a:extLst>
              <a:ext uri="{FF2B5EF4-FFF2-40B4-BE49-F238E27FC236}">
                <a16:creationId xmlns:a16="http://schemas.microsoft.com/office/drawing/2014/main" id="{2A8D14A2-A3D1-F2BE-CD50-C48973C72756}"/>
              </a:ext>
            </a:extLst>
          </p:cNvPr>
          <p:cNvSpPr/>
          <p:nvPr/>
        </p:nvSpPr>
        <p:spPr>
          <a:xfrm>
            <a:off x="285018" y="4800598"/>
            <a:ext cx="1297859" cy="1297859"/>
          </a:xfrm>
          <a:prstGeom prst="ellipse">
            <a:avLst/>
          </a:prstGeom>
          <a:solidFill>
            <a:srgbClr val="0070C0"/>
          </a:solid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3" name="TextBox 2">
            <a:extLst>
              <a:ext uri="{FF2B5EF4-FFF2-40B4-BE49-F238E27FC236}">
                <a16:creationId xmlns:a16="http://schemas.microsoft.com/office/drawing/2014/main" id="{E8E51B5F-1736-5642-85D2-C0EB7445CFFE}"/>
              </a:ext>
            </a:extLst>
          </p:cNvPr>
          <p:cNvSpPr txBox="1"/>
          <p:nvPr/>
        </p:nvSpPr>
        <p:spPr>
          <a:xfrm>
            <a:off x="4547987" y="1034845"/>
            <a:ext cx="6076335" cy="430887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black"/>
                </a:solidFill>
                <a:effectLst/>
                <a:uLnTx/>
                <a:uFillTx/>
                <a:latin typeface="Aptos" panose="02110004020202020204"/>
                <a:ea typeface="+mn-ea"/>
                <a:cs typeface="+mn-cs"/>
              </a:rPr>
              <a:t>PROJECTS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Software Upgrades:</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Project Manager for successful end-to-end software upgrade projects for multiple enterprise clients, ensuring on-time delivery and minimal client impact.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Global Training Manual:</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Project Manager for the development and implementation of a global training manual and Level 2 agent guides, standardizing onboarding and ongoing education for international teams.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Aptos" panose="02110004020202020204"/>
                <a:ea typeface="+mn-ea"/>
                <a:cs typeface="+mn-cs"/>
              </a:rPr>
              <a:t>Cloud Readiness &amp; Incident Management:</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 Led cloud-readiness initiatives and major incident management strategies, improving team proficiency, operational results, and incident response times.</a:t>
            </a:r>
          </a:p>
        </p:txBody>
      </p:sp>
      <p:pic>
        <p:nvPicPr>
          <p:cNvPr id="4" name="Picture 3" descr="A purple and orange x with a black background&#10;&#10;AI-generated content may be incorrect.">
            <a:extLst>
              <a:ext uri="{FF2B5EF4-FFF2-40B4-BE49-F238E27FC236}">
                <a16:creationId xmlns:a16="http://schemas.microsoft.com/office/drawing/2014/main" id="{802A5580-B244-8C83-85F0-CBFB0A5EE88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5018" y="1406662"/>
            <a:ext cx="695899" cy="599118"/>
          </a:xfrm>
          <a:prstGeom prst="rect">
            <a:avLst/>
          </a:prstGeom>
        </p:spPr>
      </p:pic>
      <p:pic>
        <p:nvPicPr>
          <p:cNvPr id="6" name="Picture 5" descr="A logo of a company&#10;&#10;AI-generated content may be incorrect.">
            <a:extLst>
              <a:ext uri="{FF2B5EF4-FFF2-40B4-BE49-F238E27FC236}">
                <a16:creationId xmlns:a16="http://schemas.microsoft.com/office/drawing/2014/main" id="{3A462AFA-F78A-0A1F-9514-A8C41C8E8D4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99419" y="2347453"/>
            <a:ext cx="914399" cy="914399"/>
          </a:xfrm>
          <a:prstGeom prst="rect">
            <a:avLst/>
          </a:prstGeom>
        </p:spPr>
      </p:pic>
      <p:pic>
        <p:nvPicPr>
          <p:cNvPr id="8" name="Picture 7" descr="A blue and grey logo&#10;&#10;AI-generated content may be incorrect.">
            <a:extLst>
              <a:ext uri="{FF2B5EF4-FFF2-40B4-BE49-F238E27FC236}">
                <a16:creationId xmlns:a16="http://schemas.microsoft.com/office/drawing/2014/main" id="{7309851B-1D8E-C72A-9C36-1CE02A4F4EE4}"/>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92276" y="3596149"/>
            <a:ext cx="728684" cy="747252"/>
          </a:xfrm>
          <a:prstGeom prst="rect">
            <a:avLst/>
          </a:prstGeom>
        </p:spPr>
      </p:pic>
      <p:pic>
        <p:nvPicPr>
          <p:cNvPr id="10" name="Picture 9" descr="A logo with purple letters&#10;&#10;AI-generated content may be incorrect.">
            <a:extLst>
              <a:ext uri="{FF2B5EF4-FFF2-40B4-BE49-F238E27FC236}">
                <a16:creationId xmlns:a16="http://schemas.microsoft.com/office/drawing/2014/main" id="{B52489A4-CF13-34FA-414F-728E13B4D7C2}"/>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05489" y="5084746"/>
            <a:ext cx="686787" cy="686787"/>
          </a:xfrm>
          <a:prstGeom prst="rect">
            <a:avLst/>
          </a:prstGeom>
        </p:spPr>
      </p:pic>
      <p:sp>
        <p:nvSpPr>
          <p:cNvPr id="2" name="Slide Number Placeholder 1">
            <a:extLst>
              <a:ext uri="{FF2B5EF4-FFF2-40B4-BE49-F238E27FC236}">
                <a16:creationId xmlns:a16="http://schemas.microsoft.com/office/drawing/2014/main" id="{7DD1B0E5-CD05-E929-4796-94530ECC2B8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3032661673"/>
      </p:ext>
    </p:extLst>
  </p:cSld>
  <p:clrMapOvr>
    <a:masterClrMapping/>
  </p:clrMapOvr>
  <mc:AlternateContent xmlns:mc="http://schemas.openxmlformats.org/markup-compatibility/2006" xmlns:p159="http://schemas.microsoft.com/office/powerpoint/2015/09/main">
    <mc:Choice Requires="p159">
      <p:transition spd="slow" advClick="0" advTm="15000">
        <p159:morph option="byObject"/>
      </p:transition>
    </mc:Choice>
    <mc:Fallback xmlns="">
      <p:transition spd="slow" advClick="0" advTm="15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a:extLst>
              <a:ext uri="{FF2B5EF4-FFF2-40B4-BE49-F238E27FC236}">
                <a16:creationId xmlns:a16="http://schemas.microsoft.com/office/drawing/2014/main" id="{6DDE6822-7EF2-AE84-A875-3EF622534F33}"/>
              </a:ext>
            </a:extLst>
          </p:cNvPr>
          <p:cNvSpPr>
            <a:spLocks noChangeArrowheads="1"/>
          </p:cNvSpPr>
          <p:nvPr/>
        </p:nvSpPr>
        <p:spPr bwMode="auto">
          <a:xfrm>
            <a:off x="0" y="-13321263"/>
            <a:ext cx="7532831" cy="27099726"/>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Game data with a consolidated structure for each room.</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Every room has a description and a dictionary of possible directions and sometimes an item.</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 =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"Start/Exit"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"east"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"Hall of Fame Plaques"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"You're in the museum's main entrance, your designated entry and exit point. It's dark and quiet, your only way out once the job is done."</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"Hall of Fame Plaques"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Central hub of the museum with many connections and one collectible item</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"north"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"Dead Ball Era"</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"south"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"Hitters Corner"</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"east"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"Security Office"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"west"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"Start/Exit"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"You enter the hallowed Hall of Fame Plaques 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"Al Spalding Plaque"</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Additional rooms with directions and collectible items</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"Dead Ball Era"</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"east"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"Babe Ruth Gallery"</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"south"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"Hall of Fame Plaques"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"You step into a gallery dedicated to the Dead Ball Era..."</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"Cy Young's Glove"</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"Babe Ruth Gallery"</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"east"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"Negro Leagues"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"west"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"Dead Ball Era"</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"south"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"Security Office"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"You've found the shrine to the Sultan of Swat..."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"Babe's Bat from 1927"</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"Negro Leagues"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"south"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"AAGPBL"</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"west"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"Babe Ruth Gallery"</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"This room honors the incredible talent of the Negro Leagues..."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"Signed photo of Satchel Paige, Jackie Robinson, and Josh Gibson"</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"AAGPBL"</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"south"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"Baseball Expansion"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"north"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"Negro Leagues"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"west"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"Security Office"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"You enter a tribute to the All-American Girls Professional Baseball League..."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"Rockford Peach Uniform"</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"Baseball Expansion"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"west"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"Pitchers Corner"</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"north"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"AAGPBL"</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"This gallery celebrates MLB's growth during the 1960s..."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"New York Mets 1969 World Series Ring"</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"Pitchers Corner"</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"west"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"Hitters Corner"</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"east"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"Baseball Expansion"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"north"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"Security Office"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 hush falls as you enter a room dedicated to the masters of the mound..."</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"Bob Gibson's 1968 Hat"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"Hitters Corner"</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"north"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"Hall of Fame Plaques"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"east"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"Pitchers Corner"</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"This room is a loud tribute to the art of hitting..."</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"Pete Rose Baseball"</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"Security Office"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Game-ending room if entered, contains no collectible item</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"west"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"Hall of Fame Plaques"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"north"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"Babe Ruth Gallery"</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"east"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"AAGPBL"</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"south"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"Pitchers Corner"</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"You peek into the main Security Office..."</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def </a:t>
            </a:r>
            <a:r>
              <a:rPr kumimoji="0" lang="en-US" altLang="en-US" sz="900" b="0" i="0" u="none" strike="noStrike" kern="1200" cap="none" spc="0" normalizeH="0" baseline="0" noProof="0" dirty="0" err="1">
                <a:ln>
                  <a:noFill/>
                </a:ln>
                <a:solidFill>
                  <a:srgbClr val="56A8F5"/>
                </a:solidFill>
                <a:effectLst/>
                <a:uLnTx/>
                <a:uFillTx/>
                <a:latin typeface="JetBrains Mono"/>
                <a:ea typeface="+mn-ea"/>
                <a:cs typeface="+mn-cs"/>
              </a:rPr>
              <a:t>show_game_info</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t>"""Displays the introductory story and gameplay instructions."""</a:t>
            </a:r>
            <a:b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br>
            <a: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HEIST AT THE NATIONAL BASEBALL HALL OF FAME  </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 Game by Howard Stone IT-140 @SNHU </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You play as a clever thief who has broken into the National Baseball Hall of Fame.</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Your goal: Sneak through the museum and collect all 8 legendary pieces of memorabilia.</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But beware! The Security Office is the guard's station. If you enter that room, </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you'll be caught.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Once you have all 8 items, return to the Start/Exit room to escape and win!</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input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"Press Enter for how to play..."</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HOW TO PLAY   </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Move: Type 'move' and then a direction (e.g., 'move north').</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Get: Type 'get' to pick up an item in the room.</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Quit: Type 'quit' to end the game.</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input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"Press Enter to start your heist..."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def </a:t>
            </a:r>
            <a:r>
              <a:rPr kumimoji="0" lang="en-US" altLang="en-US" sz="900" b="0" i="0" u="none" strike="noStrike" kern="1200" cap="none" spc="0" normalizeH="0" baseline="0" noProof="0" dirty="0" err="1">
                <a:ln>
                  <a:noFill/>
                </a:ln>
                <a:solidFill>
                  <a:srgbClr val="56A8F5"/>
                </a:solidFill>
                <a:effectLst/>
                <a:uLnTx/>
                <a:uFillTx/>
                <a:latin typeface="JetBrains Mono"/>
                <a:ea typeface="+mn-ea"/>
                <a:cs typeface="+mn-cs"/>
              </a:rPr>
              <a:t>show_status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room_name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inventory,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all_items_list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t>"""Displays current game status: room, description, visible item, inventory, directions."""</a:t>
            </a:r>
            <a:b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br>
            <a: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Show current room name and description</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f"You</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are in the: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room_name</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f"Description</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room_name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'description'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Show any item available in the current room that hasn't been picked up</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room_name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and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room_name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not in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inventory:</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f"You</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see the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room_name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here."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Show current inventory</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f"</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Inventory</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8888C6"/>
                </a:solidFill>
                <a:effectLst/>
                <a:uLnTx/>
                <a:uFillTx/>
                <a:latin typeface="JetBrains Mono"/>
                <a:ea typeface="+mn-ea"/>
                <a:cs typeface="+mn-cs"/>
              </a:rPr>
              <a:t>len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(inventory)</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8888C6"/>
                </a:solidFill>
                <a:effectLst/>
                <a:uLnTx/>
                <a:uFillTx/>
                <a:latin typeface="JetBrains Mono"/>
                <a:ea typeface="+mn-ea"/>
                <a:cs typeface="+mn-cs"/>
              </a:rPr>
              <a:t>len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all_items_list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not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inventory:</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Your inventory is empty."</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else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for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item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inventory:</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f"  -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Show possible movement directions</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Available</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room_name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for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direction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room_name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f"  -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direction</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else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There are no obvious exits."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def </a:t>
            </a:r>
            <a:r>
              <a:rPr kumimoji="0" lang="en-US" altLang="en-US" sz="900" b="0" i="0" u="none" strike="noStrike" kern="1200" cap="none" spc="0" normalizeH="0" baseline="0" noProof="0" dirty="0" err="1">
                <a:ln>
                  <a:noFill/>
                </a:ln>
                <a:solidFill>
                  <a:srgbClr val="56A8F5"/>
                </a:solidFill>
                <a:effectLst/>
                <a:uLnTx/>
                <a:uFillTx/>
                <a:latin typeface="JetBrains Mono"/>
                <a:ea typeface="+mn-ea"/>
                <a:cs typeface="+mn-cs"/>
              </a:rPr>
              <a:t>get_new_state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(direction,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t>"""Validate movement and return new room if valid, or remain in current room."""</a:t>
            </a:r>
            <a:b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br>
            <a: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Validate the user's input to make sure a valid direction was selected.</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direction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return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'directions'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][direction]</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else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You</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can't go that way! Try another direction."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return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def </a:t>
            </a:r>
            <a:r>
              <a:rPr kumimoji="0" lang="en-US" altLang="en-US" sz="900" b="0" i="0" u="none" strike="noStrike" kern="1200" cap="none" spc="0" normalizeH="0" baseline="0" noProof="0" dirty="0">
                <a:ln>
                  <a:noFill/>
                </a:ln>
                <a:solidFill>
                  <a:srgbClr val="56A8F5"/>
                </a:solidFill>
                <a:effectLst/>
                <a:uLnTx/>
                <a:uFillTx/>
                <a:latin typeface="JetBrains Mono"/>
                <a:ea typeface="+mn-ea"/>
                <a:cs typeface="+mn-cs"/>
              </a:rPr>
              <a:t>main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t>"""The main loop for the game flow: handles player input, game state, and win/loss conditions."""</a:t>
            </a:r>
            <a:b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br>
            <a:r>
              <a:rPr kumimoji="0" lang="en-US" altLang="en-US" sz="900" b="0" i="1" u="none" strike="noStrike" kern="1200" cap="none" spc="0" normalizeH="0" baseline="0" noProof="0" dirty="0">
                <a:ln>
                  <a:noFill/>
                </a:ln>
                <a:solidFill>
                  <a:srgbClr val="5F826B"/>
                </a:solidFill>
                <a:effectLst/>
                <a:uLnTx/>
                <a:uFillTx/>
                <a:latin typeface="JetBrains Mono"/>
                <a:ea typeface="+mn-ea"/>
                <a:cs typeface="+mn-cs"/>
              </a:rPr>
              <a:t>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show_game_info</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Collect all items present in the game for win condition tracking</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items_to_collect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 [data[</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for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data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in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rooms.values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data]</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"Start/Exit"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inventory = []</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Welcome</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to the Heist!"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Start of the main game loop</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while True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Display player's current room, visible items, inventory, and directions</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show_status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inventory,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items_to_collect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Prompt for the player's next move</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action =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input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&gt; What is your next move? ('move north', 'get', 'quit'):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).strip().lower()</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words =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action.split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command = words[</a:t>
            </a:r>
            <a:r>
              <a:rPr kumimoji="0" lang="en-US" altLang="en-US" sz="900" b="0" i="0" u="none" strike="noStrike" kern="1200" cap="none" spc="0" normalizeH="0" baseline="0" noProof="0" dirty="0">
                <a:ln>
                  <a:noFill/>
                </a:ln>
                <a:solidFill>
                  <a:srgbClr val="2AACB8"/>
                </a:solidFill>
                <a:effectLst/>
                <a:uLnTx/>
                <a:uFillTx/>
                <a:latin typeface="JetBrains Mono"/>
                <a:ea typeface="+mn-ea"/>
                <a:cs typeface="+mn-cs"/>
              </a:rPr>
              <a:t>0</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words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else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 Handle Player Commands ---</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command ==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"quit"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Player chooses to exit the game</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You</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slip back into the shadows and abandon the heist. Goodbye!"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break</a:t>
            </a:r>
            <a:b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        </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elif</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command ==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"get"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Player attempts to pick up an item in the room</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and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not in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inventory:</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item_to_get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 rooms[</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"item"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inventory.append</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item_to_get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f"</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You</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picked up the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item_to_get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else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There's</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nothing here to get."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elif</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command ==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"move"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Player attempts to move in a direction</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err="1">
                <a:ln>
                  <a:noFill/>
                </a:ln>
                <a:solidFill>
                  <a:srgbClr val="8888C6"/>
                </a:solidFill>
                <a:effectLst/>
                <a:uLnTx/>
                <a:uFillTx/>
                <a:latin typeface="JetBrains Mono"/>
                <a:ea typeface="+mn-ea"/>
                <a:cs typeface="+mn-cs"/>
              </a:rPr>
              <a:t>len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(words) &gt; </a:t>
            </a:r>
            <a:r>
              <a:rPr kumimoji="0" lang="en-US" altLang="en-US" sz="900" b="0" i="0" u="none" strike="noStrike" kern="1200" cap="none" spc="0" normalizeH="0" baseline="0" noProof="0" dirty="0">
                <a:ln>
                  <a:noFill/>
                </a:ln>
                <a:solidFill>
                  <a:srgbClr val="2AACB8"/>
                </a:solidFill>
                <a:effectLst/>
                <a:uLnTx/>
                <a:uFillTx/>
                <a:latin typeface="JetBrains Mono"/>
                <a:ea typeface="+mn-ea"/>
                <a:cs typeface="+mn-cs"/>
              </a:rPr>
              <a:t>1</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direction = words[</a:t>
            </a:r>
            <a:r>
              <a:rPr kumimoji="0" lang="en-US" altLang="en-US" sz="900" b="0" i="0" u="none" strike="noStrike" kern="1200" cap="none" spc="0" normalizeH="0" baseline="0" noProof="0" dirty="0">
                <a:ln>
                  <a:noFill/>
                </a:ln>
                <a:solidFill>
                  <a:srgbClr val="2AACB8"/>
                </a:solidFill>
                <a:effectLst/>
                <a:uLnTx/>
                <a:uFillTx/>
                <a:latin typeface="JetBrains Mono"/>
                <a:ea typeface="+mn-ea"/>
                <a:cs typeface="+mn-cs"/>
              </a:rPr>
              <a:t>1</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get_new_state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(direction,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else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You</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need to specify a direction. (e.g., 'move north')"</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else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Catch-all for invalid commands</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Invalid</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command. Please try again."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 Check Game State for Win/Loss Conditions ---</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 Loss condition: entering the Security Office</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'Security Office'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f"</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Oh</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no! You walked right into the Security Office and were caught by the guard! Game Over!"</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break</a:t>
            </a:r>
            <a:b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Win condition: all items collected and player returns to Start/Exit</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current_room</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'Start/Exit'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and </a:t>
            </a:r>
            <a:r>
              <a:rPr kumimoji="0" lang="en-US" altLang="en-US" sz="900" b="0" i="0" u="none" strike="noStrike" kern="1200" cap="none" spc="0" normalizeH="0" baseline="0" noProof="0" dirty="0" err="1">
                <a:ln>
                  <a:noFill/>
                </a:ln>
                <a:solidFill>
                  <a:srgbClr val="8888C6"/>
                </a:solidFill>
                <a:effectLst/>
                <a:uLnTx/>
                <a:uFillTx/>
                <a:latin typeface="JetBrains Mono"/>
                <a:ea typeface="+mn-ea"/>
                <a:cs typeface="+mn-cs"/>
              </a:rPr>
              <a:t>len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(inventory) == </a:t>
            </a:r>
            <a:r>
              <a:rPr kumimoji="0" lang="en-US" altLang="en-US" sz="900" b="0" i="0" u="none" strike="noStrike" kern="1200" cap="none" spc="0" normalizeH="0" baseline="0" noProof="0" dirty="0" err="1">
                <a:ln>
                  <a:noFill/>
                </a:ln>
                <a:solidFill>
                  <a:srgbClr val="8888C6"/>
                </a:solidFill>
                <a:effectLst/>
                <a:uLnTx/>
                <a:uFillTx/>
                <a:latin typeface="JetBrains Mono"/>
                <a:ea typeface="+mn-ea"/>
                <a:cs typeface="+mn-cs"/>
              </a:rPr>
              <a:t>len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BCBEC4"/>
                </a:solidFill>
                <a:effectLst/>
                <a:uLnTx/>
                <a:uFillTx/>
                <a:latin typeface="JetBrains Mono"/>
                <a:ea typeface="+mn-ea"/>
                <a:cs typeface="+mn-cs"/>
              </a:rPr>
              <a:t>items_to_collect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Congratulations</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You've collected all the items and made it back to the exit. You win!"</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break</a:t>
            </a:r>
            <a:b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br>
            <a:b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t># Run the main game and allow for replay if desired</a:t>
            </a:r>
            <a:br>
              <a:rPr kumimoji="0" lang="en-US" altLang="en-US" sz="900" b="0" i="0" u="none" strike="noStrike" kern="1200" cap="none" spc="0" normalizeH="0" baseline="0" noProof="0" dirty="0">
                <a:ln>
                  <a:noFill/>
                </a:ln>
                <a:solidFill>
                  <a:srgbClr val="7A7E85"/>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__name__ ==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"__main__"</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while True</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main()</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replay =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input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a:t>
            </a:r>
            <a:r>
              <a:rPr kumimoji="0" lang="en-US" altLang="en-US" sz="900" b="0" i="0" u="none" strike="noStrike" kern="1200" cap="none" spc="0" normalizeH="0" baseline="0" noProof="0" dirty="0" err="1">
                <a:ln>
                  <a:noFill/>
                </a:ln>
                <a:solidFill>
                  <a:srgbClr val="CF8E6D"/>
                </a:solidFill>
                <a:effectLst/>
                <a:uLnTx/>
                <a:uFillTx/>
                <a:latin typeface="JetBrains Mono"/>
                <a:ea typeface="+mn-ea"/>
                <a:cs typeface="+mn-cs"/>
              </a:rPr>
              <a:t>n</a:t>
            </a:r>
            <a:r>
              <a:rPr kumimoji="0" lang="en-US" altLang="en-US" sz="900" b="0" i="0" u="none" strike="noStrike" kern="1200" cap="none" spc="0" normalizeH="0" baseline="0" noProof="0" dirty="0" err="1">
                <a:ln>
                  <a:noFill/>
                </a:ln>
                <a:solidFill>
                  <a:srgbClr val="6AAB73"/>
                </a:solidFill>
                <a:effectLst/>
                <a:uLnTx/>
                <a:uFillTx/>
                <a:latin typeface="JetBrains Mono"/>
                <a:ea typeface="+mn-ea"/>
                <a:cs typeface="+mn-cs"/>
              </a:rPr>
              <a:t>Do</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 you want to play again? (yes/no):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).strip().lower()</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if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replay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not in </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"yes"</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"y"</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8888C6"/>
                </a:solidFill>
                <a:effectLst/>
                <a:uLnTx/>
                <a:uFillTx/>
                <a:latin typeface="JetBrains Mono"/>
                <a:ea typeface="+mn-ea"/>
                <a:cs typeface="+mn-cs"/>
              </a:rPr>
              <a:t>print</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r>
              <a:rPr kumimoji="0" lang="en-US" altLang="en-US" sz="900" b="0" i="0" u="none" strike="noStrike" kern="1200" cap="none" spc="0" normalizeH="0" baseline="0" noProof="0" dirty="0">
                <a:ln>
                  <a:noFill/>
                </a:ln>
                <a:solidFill>
                  <a:srgbClr val="6AAB73"/>
                </a:solidFill>
                <a:effectLst/>
                <a:uLnTx/>
                <a:uFillTx/>
                <a:latin typeface="JetBrains Mono"/>
                <a:ea typeface="+mn-ea"/>
                <a:cs typeface="+mn-cs"/>
              </a:rPr>
              <a:t>"Thanks for playing!"</a:t>
            </a: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a:t>
            </a:r>
            <a:b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br>
            <a:r>
              <a:rPr kumimoji="0" lang="en-US" altLang="en-US" sz="900" b="0" i="0" u="none" strike="noStrike" kern="1200" cap="none" spc="0" normalizeH="0" baseline="0" noProof="0" dirty="0">
                <a:ln>
                  <a:noFill/>
                </a:ln>
                <a:solidFill>
                  <a:srgbClr val="BCBEC4"/>
                </a:solidFill>
                <a:effectLst/>
                <a:uLnTx/>
                <a:uFillTx/>
                <a:latin typeface="JetBrains Mono"/>
                <a:ea typeface="+mn-ea"/>
                <a:cs typeface="+mn-cs"/>
              </a:rPr>
              <a:t>            </a:t>
            </a:r>
            <a: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t>break</a:t>
            </a:r>
            <a:br>
              <a:rPr kumimoji="0" lang="en-US" altLang="en-US" sz="900" b="0" i="0" u="none" strike="noStrike" kern="1200" cap="none" spc="0" normalizeH="0" baseline="0" noProof="0" dirty="0">
                <a:ln>
                  <a:noFill/>
                </a:ln>
                <a:solidFill>
                  <a:srgbClr val="CF8E6D"/>
                </a:solidFill>
                <a:effectLst/>
                <a:uLnTx/>
                <a:uFillTx/>
                <a:latin typeface="JetBrains Mono"/>
                <a:ea typeface="+mn-ea"/>
                <a:cs typeface="+mn-cs"/>
              </a:rPr>
            </a:b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pic>
        <p:nvPicPr>
          <p:cNvPr id="9" name="Picture 8" descr="A logo with a snake&#10;&#10;AI-generated content may be incorrect.">
            <a:extLst>
              <a:ext uri="{FF2B5EF4-FFF2-40B4-BE49-F238E27FC236}">
                <a16:creationId xmlns:a16="http://schemas.microsoft.com/office/drawing/2014/main" id="{6DCAB1AB-3BA3-A288-AB8C-A7C63E4A3C2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876219" y="407504"/>
            <a:ext cx="3856095" cy="2723322"/>
          </a:xfrm>
          <a:prstGeom prst="rect">
            <a:avLst/>
          </a:prstGeom>
        </p:spPr>
      </p:pic>
      <p:sp>
        <p:nvSpPr>
          <p:cNvPr id="10" name="Rectangle 9">
            <a:extLst>
              <a:ext uri="{FF2B5EF4-FFF2-40B4-BE49-F238E27FC236}">
                <a16:creationId xmlns:a16="http://schemas.microsoft.com/office/drawing/2014/main" id="{1FD4A06E-1B3A-AE78-3163-177E86435520}"/>
              </a:ext>
            </a:extLst>
          </p:cNvPr>
          <p:cNvSpPr/>
          <p:nvPr/>
        </p:nvSpPr>
        <p:spPr>
          <a:xfrm>
            <a:off x="8046345" y="3603439"/>
            <a:ext cx="3697807" cy="1754326"/>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w="12700">
                  <a:solidFill>
                    <a:srgbClr val="0E2841">
                      <a:lumMod val="75000"/>
                    </a:srgbClr>
                  </a:solidFill>
                  <a:prstDash val="solid"/>
                </a:ln>
                <a:pattFill prst="dkUpDiag">
                  <a:fgClr>
                    <a:srgbClr val="0E2841"/>
                  </a:fgClr>
                  <a:bgClr>
                    <a:srgbClr val="0E2841">
                      <a:lumMod val="20000"/>
                      <a:lumOff val="80000"/>
                    </a:srgbClr>
                  </a:bgClr>
                </a:pattFill>
                <a:effectLst>
                  <a:outerShdw dist="38100" dir="2640000" algn="bl" rotWithShape="0">
                    <a:srgbClr val="0E2841">
                      <a:lumMod val="75000"/>
                    </a:srgbClr>
                  </a:outerShdw>
                </a:effectLst>
                <a:uLnTx/>
                <a:uFillTx/>
                <a:latin typeface="Aptos" panose="02110004020202020204"/>
                <a:ea typeface="+mn-ea"/>
                <a:cs typeface="+mn-cs"/>
              </a:rPr>
              <a:t>Text-Based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w="12700">
                  <a:solidFill>
                    <a:srgbClr val="0E2841">
                      <a:lumMod val="75000"/>
                    </a:srgbClr>
                  </a:solidFill>
                  <a:prstDash val="solid"/>
                </a:ln>
                <a:pattFill prst="dkUpDiag">
                  <a:fgClr>
                    <a:srgbClr val="0E2841"/>
                  </a:fgClr>
                  <a:bgClr>
                    <a:srgbClr val="0E2841">
                      <a:lumMod val="20000"/>
                      <a:lumOff val="80000"/>
                    </a:srgbClr>
                  </a:bgClr>
                </a:pattFill>
                <a:effectLst>
                  <a:outerShdw dist="38100" dir="2640000" algn="bl" rotWithShape="0">
                    <a:srgbClr val="0E2841">
                      <a:lumMod val="75000"/>
                    </a:srgbClr>
                  </a:outerShdw>
                </a:effectLst>
                <a:uLnTx/>
                <a:uFillTx/>
                <a:latin typeface="Aptos" panose="02110004020202020204"/>
                <a:ea typeface="+mn-ea"/>
                <a:cs typeface="+mn-cs"/>
              </a:rPr>
              <a:t>Game</a:t>
            </a:r>
          </a:p>
        </p:txBody>
      </p:sp>
      <p:sp>
        <p:nvSpPr>
          <p:cNvPr id="2" name="Slide Number Placeholder 1">
            <a:extLst>
              <a:ext uri="{FF2B5EF4-FFF2-40B4-BE49-F238E27FC236}">
                <a16:creationId xmlns:a16="http://schemas.microsoft.com/office/drawing/2014/main" id="{12586D85-7818-D01F-741A-31E96FCB74D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1732511208"/>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5000" fill="hold"/>
                                        <p:tgtEl>
                                          <p:spTgt spid="7"/>
                                        </p:tgtEl>
                                        <p:attrNameLst>
                                          <p:attrName>ppt_x</p:attrName>
                                        </p:attrNameLst>
                                      </p:cBhvr>
                                      <p:tavLst>
                                        <p:tav tm="0">
                                          <p:val>
                                            <p:strVal val="#ppt_x"/>
                                          </p:val>
                                        </p:tav>
                                        <p:tav tm="100000">
                                          <p:val>
                                            <p:strVal val="#ppt_x"/>
                                          </p:val>
                                        </p:tav>
                                      </p:tavLst>
                                    </p:anim>
                                    <p:anim calcmode="lin" valueType="num">
                                      <p:cBhvr>
                                        <p:cTn id="8" dur="15000" fill="hold"/>
                                        <p:tgtEl>
                                          <p:spTgt spid="7"/>
                                        </p:tgtEl>
                                        <p:attrNameLst>
                                          <p:attrName>ppt_y</p:attrName>
                                        </p:attrNameLst>
                                      </p:cBhvr>
                                      <p:tavLst>
                                        <p:tav tm="0">
                                          <p:val>
                                            <p:strVal val="#ppt_y+1"/>
                                          </p:val>
                                        </p:tav>
                                        <p:tav tm="100000">
                                          <p:val>
                                            <p:strVal val="#ppt_y-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blue cylinder with a logo&#10;&#10;AI-generated content may be incorrect.">
            <a:extLst>
              <a:ext uri="{FF2B5EF4-FFF2-40B4-BE49-F238E27FC236}">
                <a16:creationId xmlns:a16="http://schemas.microsoft.com/office/drawing/2014/main" id="{2E9D6987-799B-31F3-0D5A-F235F3ACE44B}"/>
              </a:ext>
            </a:extLst>
          </p:cNvPr>
          <p:cNvPicPr>
            <a:picLocks noChangeAspect="1"/>
          </p:cNvPicPr>
          <p:nvPr/>
        </p:nvPicPr>
        <p:blipFill>
          <a:blip r:embed="rId2" cstate="email">
            <a:extLst>
              <a:ext uri="{28A0092B-C50C-407E-A947-70E740481C1C}">
                <a14:useLocalDpi xmlns:a14="http://schemas.microsoft.com/office/drawing/2010/main"/>
              </a:ext>
            </a:extLst>
          </a:blip>
          <a:srcRect/>
          <a:stretch>
            <a:fillRect/>
          </a:stretch>
        </p:blipFill>
        <p:spPr>
          <a:xfrm>
            <a:off x="6887045" y="80439"/>
            <a:ext cx="4661488" cy="3104198"/>
          </a:xfrm>
          <a:prstGeom prst="rect">
            <a:avLst/>
          </a:prstGeom>
        </p:spPr>
      </p:pic>
      <p:pic>
        <p:nvPicPr>
          <p:cNvPr id="3" name="Picture 2">
            <a:extLst>
              <a:ext uri="{FF2B5EF4-FFF2-40B4-BE49-F238E27FC236}">
                <a16:creationId xmlns:a16="http://schemas.microsoft.com/office/drawing/2014/main" id="{00608FB4-07FC-2E30-888C-A88B976BB605}"/>
              </a:ext>
            </a:extLst>
          </p:cNvPr>
          <p:cNvPicPr>
            <a:picLocks noChangeAspect="1"/>
          </p:cNvPicPr>
          <p:nvPr/>
        </p:nvPicPr>
        <p:blipFill>
          <a:blip r:embed="rId3" cstate="email">
            <a:extLst>
              <a:ext uri="{28A0092B-C50C-407E-A947-70E740481C1C}">
                <a14:useLocalDpi xmlns:a14="http://schemas.microsoft.com/office/drawing/2010/main"/>
              </a:ext>
            </a:extLst>
          </a:blip>
          <a:srcRect r="-1"/>
          <a:stretch>
            <a:fillRect/>
          </a:stretch>
        </p:blipFill>
        <p:spPr>
          <a:xfrm>
            <a:off x="5419264" y="3265080"/>
            <a:ext cx="6129269" cy="3592925"/>
          </a:xfrm>
          <a:prstGeom prst="rect">
            <a:avLst/>
          </a:prstGeom>
        </p:spPr>
      </p:pic>
      <p:pic>
        <p:nvPicPr>
          <p:cNvPr id="5" name="Picture 4">
            <a:extLst>
              <a:ext uri="{FF2B5EF4-FFF2-40B4-BE49-F238E27FC236}">
                <a16:creationId xmlns:a16="http://schemas.microsoft.com/office/drawing/2014/main" id="{0BBED6A1-E328-E25F-0A9D-A66690B265C8}"/>
              </a:ext>
            </a:extLst>
          </p:cNvPr>
          <p:cNvPicPr>
            <a:picLocks noChangeAspect="1"/>
          </p:cNvPicPr>
          <p:nvPr/>
        </p:nvPicPr>
        <p:blipFill>
          <a:blip r:embed="rId4" cstate="email">
            <a:extLst>
              <a:ext uri="{28A0092B-C50C-407E-A947-70E740481C1C}">
                <a14:useLocalDpi xmlns:a14="http://schemas.microsoft.com/office/drawing/2010/main"/>
              </a:ext>
            </a:extLst>
          </a:blip>
          <a:srcRect/>
          <a:stretch>
            <a:fillRect/>
          </a:stretch>
        </p:blipFill>
        <p:spPr>
          <a:xfrm>
            <a:off x="643467" y="-5"/>
            <a:ext cx="6082711" cy="3920044"/>
          </a:xfrm>
          <a:custGeom>
            <a:avLst/>
            <a:gdLst/>
            <a:ahLst/>
            <a:cxnLst/>
            <a:rect l="l" t="t" r="r" b="b"/>
            <a:pathLst>
              <a:path w="6082711" h="3920044">
                <a:moveTo>
                  <a:pt x="0" y="0"/>
                </a:moveTo>
                <a:lnTo>
                  <a:pt x="6082711" y="0"/>
                </a:lnTo>
                <a:lnTo>
                  <a:pt x="6082711" y="3103225"/>
                </a:lnTo>
                <a:lnTo>
                  <a:pt x="4614930" y="3103225"/>
                </a:lnTo>
                <a:lnTo>
                  <a:pt x="4614930" y="3920044"/>
                </a:lnTo>
                <a:lnTo>
                  <a:pt x="0" y="3920044"/>
                </a:lnTo>
                <a:close/>
              </a:path>
            </a:pathLst>
          </a:custGeom>
        </p:spPr>
      </p:pic>
      <p:sp>
        <p:nvSpPr>
          <p:cNvPr id="31" name="Rectangle 30">
            <a:extLst>
              <a:ext uri="{FF2B5EF4-FFF2-40B4-BE49-F238E27FC236}">
                <a16:creationId xmlns:a16="http://schemas.microsoft.com/office/drawing/2014/main" id="{749FA6A2-2239-4EF2-9EB3-B1DC295FE1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4080063"/>
            <a:ext cx="4614930" cy="2156145"/>
          </a:xfrm>
          <a:prstGeom prst="rect">
            <a:avLst/>
          </a:pr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0" name="TextBox 9">
            <a:extLst>
              <a:ext uri="{FF2B5EF4-FFF2-40B4-BE49-F238E27FC236}">
                <a16:creationId xmlns:a16="http://schemas.microsoft.com/office/drawing/2014/main" id="{61C0778A-3598-4569-1B42-3F275941E976}"/>
              </a:ext>
            </a:extLst>
          </p:cNvPr>
          <p:cNvSpPr txBox="1"/>
          <p:nvPr/>
        </p:nvSpPr>
        <p:spPr>
          <a:xfrm>
            <a:off x="643467" y="4080063"/>
            <a:ext cx="4614930" cy="2031325"/>
          </a:xfrm>
          <a:prstGeom prst="rect">
            <a:avLst/>
          </a:prstGeom>
          <a:solidFill>
            <a:schemeClr val="bg1"/>
          </a:solid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I have hands-on experience using MySQL databases for storing, retrieving, and managing data in various projects. I am comfortable designing database structures, writing SQL queries, and integrating MySQL with applications to support business and technical requirements.</a:t>
            </a:r>
          </a:p>
        </p:txBody>
      </p:sp>
      <p:sp>
        <p:nvSpPr>
          <p:cNvPr id="2" name="Slide Number Placeholder 1">
            <a:extLst>
              <a:ext uri="{FF2B5EF4-FFF2-40B4-BE49-F238E27FC236}">
                <a16:creationId xmlns:a16="http://schemas.microsoft.com/office/drawing/2014/main" id="{E2A74AA2-052A-13EF-EFA5-6F9361E0E7B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3140236285"/>
      </p:ext>
    </p:extLst>
  </p:cSld>
  <p:clrMapOvr>
    <a:masterClrMapping/>
  </p:clrMapOvr>
  <mc:AlternateContent xmlns:mc="http://schemas.openxmlformats.org/markup-compatibility/2006" xmlns:p14="http://schemas.microsoft.com/office/powerpoint/2010/main">
    <mc:Choice Requires="p14">
      <p:transition spd="slow" advClick="0" advTm="11000">
        <p14:flash/>
      </p:transition>
    </mc:Choice>
    <mc:Fallback xmlns="">
      <p:transition spd="slow" advClick="0" advTm="11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wo bald eagles against snowy mountains">
            <a:extLst>
              <a:ext uri="{FF2B5EF4-FFF2-40B4-BE49-F238E27FC236}">
                <a16:creationId xmlns:a16="http://schemas.microsoft.com/office/drawing/2014/main" id="{DCAD4BA6-4AA9-4E98-ECE1-13A67360BBC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TextBox 3">
            <a:extLst>
              <a:ext uri="{FF2B5EF4-FFF2-40B4-BE49-F238E27FC236}">
                <a16:creationId xmlns:a16="http://schemas.microsoft.com/office/drawing/2014/main" id="{43B481A8-C575-9FFB-310F-DE408CE551CF}"/>
              </a:ext>
            </a:extLst>
          </p:cNvPr>
          <p:cNvSpPr txBox="1"/>
          <p:nvPr/>
        </p:nvSpPr>
        <p:spPr>
          <a:xfrm>
            <a:off x="983975" y="268357"/>
            <a:ext cx="10744200" cy="101566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w="28575">
                  <a:solidFill>
                    <a:prstClr val="black"/>
                  </a:solidFill>
                </a:ln>
                <a:solidFill>
                  <a:prstClr val="white"/>
                </a:solidFill>
                <a:effectLst/>
                <a:uLnTx/>
                <a:uFillTx/>
                <a:latin typeface="Rockwell Extra Bold" panose="02060903040505020403" pitchFamily="18" charset="0"/>
                <a:ea typeface="+mn-ea"/>
                <a:cs typeface="+mn-cs"/>
              </a:rPr>
              <a:t>Contact Information</a:t>
            </a:r>
          </a:p>
        </p:txBody>
      </p:sp>
      <p:sp>
        <p:nvSpPr>
          <p:cNvPr id="2" name="Slide Number Placeholder 1">
            <a:extLst>
              <a:ext uri="{FF2B5EF4-FFF2-40B4-BE49-F238E27FC236}">
                <a16:creationId xmlns:a16="http://schemas.microsoft.com/office/drawing/2014/main" id="{3B0CDB4E-9C29-8D71-1BB5-D83C2F5470E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568737894"/>
      </p:ext>
    </p:extLst>
  </p:cSld>
  <p:clrMapOvr>
    <a:masterClrMapping/>
  </p:clrMapOvr>
  <mc:AlternateContent xmlns:mc="http://schemas.openxmlformats.org/markup-compatibility/2006" xmlns:p14="http://schemas.microsoft.com/office/powerpoint/2010/main">
    <mc:Choice Requires="p14">
      <p:transition spd="slow" p14:dur="1500" advClick="0" advTm="10000">
        <p14:window dir="vert"/>
      </p:transition>
    </mc:Choice>
    <mc:Fallback xmlns="">
      <p:transition spd="slow" advClick="0" advTm="10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0AFEBF7F-9152-4BFA-2F09-26E954B4969A}"/>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5400" b="1"/>
              <a:t>Contact Information</a:t>
            </a:r>
          </a:p>
        </p:txBody>
      </p:sp>
      <p:sp>
        <p:nvSpPr>
          <p:cNvPr id="1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4" name="Content Placeholder 3">
            <a:extLst>
              <a:ext uri="{FF2B5EF4-FFF2-40B4-BE49-F238E27FC236}">
                <a16:creationId xmlns:a16="http://schemas.microsoft.com/office/drawing/2014/main" id="{968CEF64-6CE1-5FBB-FCCB-66BC88FD7CAE}"/>
              </a:ext>
            </a:extLst>
          </p:cNvPr>
          <p:cNvSpPr>
            <a:spLocks noGrp="1"/>
          </p:cNvSpPr>
          <p:nvPr>
            <p:ph sz="half" idx="2"/>
          </p:nvPr>
        </p:nvSpPr>
        <p:spPr>
          <a:xfrm>
            <a:off x="640080" y="2872899"/>
            <a:ext cx="4243589" cy="3320668"/>
          </a:xfrm>
        </p:spPr>
        <p:txBody>
          <a:bodyPr vert="horz" lIns="91440" tIns="45720" rIns="91440" bIns="45720" rtlCol="0">
            <a:normAutofit/>
          </a:bodyPr>
          <a:lstStyle/>
          <a:p>
            <a:r>
              <a:rPr lang="en-US" sz="2200"/>
              <a:t>Email: </a:t>
            </a:r>
            <a:r>
              <a:rPr lang="en-US" sz="2200">
                <a:hlinkClick r:id="rId3"/>
              </a:rPr>
              <a:t>hbstone@gmail.com</a:t>
            </a:r>
            <a:endParaRPr lang="en-US" sz="2200"/>
          </a:p>
          <a:p>
            <a:r>
              <a:rPr lang="en-US" sz="2200"/>
              <a:t>Phone: (682) 365-8959</a:t>
            </a:r>
          </a:p>
          <a:p>
            <a:r>
              <a:rPr lang="en-US" sz="2200"/>
              <a:t>LinkedIn: </a:t>
            </a:r>
            <a:r>
              <a:rPr lang="en-US" sz="2200">
                <a:hlinkClick r:id="rId4"/>
              </a:rPr>
              <a:t>https://www.linkedin.com/in/howardstone11</a:t>
            </a:r>
            <a:endParaRPr lang="en-US" sz="2200"/>
          </a:p>
          <a:p>
            <a:r>
              <a:rPr lang="en-US" sz="2200"/>
              <a:t>Location: </a:t>
            </a:r>
            <a:r>
              <a:rPr lang="en-US" sz="2200">
                <a:hlinkClick r:id="rId5"/>
              </a:rPr>
              <a:t>Irving, TX </a:t>
            </a:r>
            <a:r>
              <a:rPr lang="en-US" sz="2200"/>
              <a:t>.</a:t>
            </a:r>
          </a:p>
        </p:txBody>
      </p:sp>
      <p:pic>
        <p:nvPicPr>
          <p:cNvPr id="5" name="Content Placeholder 4" descr="Held by a female hand.">
            <a:extLst>
              <a:ext uri="{FF2B5EF4-FFF2-40B4-BE49-F238E27FC236}">
                <a16:creationId xmlns:a16="http://schemas.microsoft.com/office/drawing/2014/main" id="{2D5C5019-B58B-425D-B74C-5D991BC7A2C8}"/>
              </a:ext>
            </a:extLst>
          </p:cNvPr>
          <p:cNvPicPr>
            <a:picLocks noGrp="1" noChangeAspect="1"/>
          </p:cNvPicPr>
          <p:nvPr>
            <p:ph sz="half" idx="1"/>
          </p:nvPr>
        </p:nvPicPr>
        <p:blipFill>
          <a:blip r:embed="rId6" cstate="email">
            <a:extLst>
              <a:ext uri="{28A0092B-C50C-407E-A947-70E740481C1C}">
                <a14:useLocalDpi xmlns:a14="http://schemas.microsoft.com/office/drawing/2010/main"/>
              </a:ext>
            </a:extLst>
          </a:blip>
          <a:srcRect b="-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TextBox 2">
            <a:extLst>
              <a:ext uri="{FF2B5EF4-FFF2-40B4-BE49-F238E27FC236}">
                <a16:creationId xmlns:a16="http://schemas.microsoft.com/office/drawing/2014/main" id="{A381729A-972C-3AAE-739C-F2D928143073}"/>
              </a:ext>
            </a:extLst>
          </p:cNvPr>
          <p:cNvSpPr txBox="1"/>
          <p:nvPr/>
        </p:nvSpPr>
        <p:spPr>
          <a:xfrm>
            <a:off x="7320168" y="2605282"/>
            <a:ext cx="4537215" cy="1938992"/>
          </a:xfrm>
          <a:prstGeom prst="rect">
            <a:avLst/>
          </a:prstGeom>
          <a:noFill/>
        </p:spPr>
        <p:txBody>
          <a:bodyPr wrap="square" rtlCol="0">
            <a:spAutoFit/>
            <a:scene3d>
              <a:camera prst="isometricOffAxis1Right"/>
              <a:lightRig rig="threePt" dir="t"/>
            </a:scene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solidFill>
                    <a:srgbClr val="FFFF00"/>
                  </a:solidFill>
                </a:ln>
                <a:solidFill>
                  <a:prstClr val="black"/>
                </a:solidFill>
                <a:effectLst/>
                <a:uLnTx/>
                <a:uFillTx/>
                <a:latin typeface="Rockwell Extra Bold" panose="02060903040505020403" pitchFamily="18" charset="0"/>
                <a:ea typeface="+mn-ea"/>
                <a:cs typeface="+mn-cs"/>
              </a:rPr>
              <a:t>HOWARD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solidFill>
                    <a:srgbClr val="FFFF00"/>
                  </a:solidFill>
                </a:ln>
                <a:solidFill>
                  <a:prstClr val="black"/>
                </a:solidFill>
                <a:effectLst/>
                <a:uLnTx/>
                <a:uFillTx/>
                <a:latin typeface="Rockwell Extra Bold" panose="02060903040505020403" pitchFamily="18" charset="0"/>
                <a:ea typeface="+mn-ea"/>
                <a:cs typeface="+mn-cs"/>
              </a:rPr>
              <a:t>STONE</a:t>
            </a:r>
          </a:p>
        </p:txBody>
      </p:sp>
      <p:sp>
        <p:nvSpPr>
          <p:cNvPr id="6" name="Slide Number Placeholder 5">
            <a:extLst>
              <a:ext uri="{FF2B5EF4-FFF2-40B4-BE49-F238E27FC236}">
                <a16:creationId xmlns:a16="http://schemas.microsoft.com/office/drawing/2014/main" id="{D65CD477-855F-1050-4E7D-8960373A230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15722595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FB3D9C4F-F696-BA26-F949-CBEDD513AE06}"/>
            </a:ext>
          </a:extLst>
        </p:cNvPr>
        <p:cNvGrpSpPr/>
        <p:nvPr/>
      </p:nvGrpSpPr>
      <p:grpSpPr>
        <a:xfrm>
          <a:off x="0" y="0"/>
          <a:ext cx="0" cy="0"/>
          <a:chOff x="0" y="0"/>
          <a:chExt cx="0" cy="0"/>
        </a:xfrm>
      </p:grpSpPr>
      <p:sp>
        <p:nvSpPr>
          <p:cNvPr id="11" name="Freeform: Shape 10">
            <a:extLst>
              <a:ext uri="{FF2B5EF4-FFF2-40B4-BE49-F238E27FC236}">
                <a16:creationId xmlns:a16="http://schemas.microsoft.com/office/drawing/2014/main" id="{A7F2057A-E589-8397-2694-546072FB445B}"/>
              </a:ext>
            </a:extLst>
          </p:cNvPr>
          <p:cNvSpPr/>
          <p:nvPr/>
        </p:nvSpPr>
        <p:spPr>
          <a:xfrm>
            <a:off x="-3510" y="-9262938"/>
            <a:ext cx="3716595" cy="27431999"/>
          </a:xfrm>
          <a:custGeom>
            <a:avLst/>
            <a:gdLst>
              <a:gd name="connsiteX0" fmla="*/ 473584 w 3716595"/>
              <a:gd name="connsiteY0" fmla="*/ 11127675 h 27431999"/>
              <a:gd name="connsiteX1" fmla="*/ 355601 w 3716595"/>
              <a:gd name="connsiteY1" fmla="*/ 11245659 h 27431999"/>
              <a:gd name="connsiteX2" fmla="*/ 355601 w 3716595"/>
              <a:gd name="connsiteY2" fmla="*/ 11717578 h 27431999"/>
              <a:gd name="connsiteX3" fmla="*/ 473584 w 3716595"/>
              <a:gd name="connsiteY3" fmla="*/ 11835562 h 27431999"/>
              <a:gd name="connsiteX4" fmla="*/ 3123058 w 3716595"/>
              <a:gd name="connsiteY4" fmla="*/ 11835562 h 27431999"/>
              <a:gd name="connsiteX5" fmla="*/ 3241041 w 3716595"/>
              <a:gd name="connsiteY5" fmla="*/ 11717578 h 27431999"/>
              <a:gd name="connsiteX6" fmla="*/ 3241041 w 3716595"/>
              <a:gd name="connsiteY6" fmla="*/ 11245659 h 27431999"/>
              <a:gd name="connsiteX7" fmla="*/ 3123058 w 3716595"/>
              <a:gd name="connsiteY7" fmla="*/ 11127675 h 27431999"/>
              <a:gd name="connsiteX8" fmla="*/ 0 w 3716595"/>
              <a:gd name="connsiteY8" fmla="*/ 0 h 27431999"/>
              <a:gd name="connsiteX9" fmla="*/ 3716595 w 3716595"/>
              <a:gd name="connsiteY9" fmla="*/ 0 h 27431999"/>
              <a:gd name="connsiteX10" fmla="*/ 3716595 w 3716595"/>
              <a:gd name="connsiteY10" fmla="*/ 27431999 h 27431999"/>
              <a:gd name="connsiteX11" fmla="*/ 0 w 3716595"/>
              <a:gd name="connsiteY11" fmla="*/ 27431999 h 2743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6595" h="27431999">
                <a:moveTo>
                  <a:pt x="473584" y="11127675"/>
                </a:moveTo>
                <a:cubicBezTo>
                  <a:pt x="408424" y="11127675"/>
                  <a:pt x="355601" y="11180498"/>
                  <a:pt x="355601" y="11245659"/>
                </a:cubicBezTo>
                <a:lnTo>
                  <a:pt x="355601" y="11717578"/>
                </a:lnTo>
                <a:cubicBezTo>
                  <a:pt x="355601" y="11782739"/>
                  <a:pt x="408424" y="11835562"/>
                  <a:pt x="473584" y="11835562"/>
                </a:cubicBezTo>
                <a:lnTo>
                  <a:pt x="3123058" y="11835562"/>
                </a:lnTo>
                <a:cubicBezTo>
                  <a:pt x="3188218" y="11835562"/>
                  <a:pt x="3241041" y="11782739"/>
                  <a:pt x="3241041" y="11717578"/>
                </a:cubicBezTo>
                <a:lnTo>
                  <a:pt x="3241041" y="11245659"/>
                </a:lnTo>
                <a:cubicBezTo>
                  <a:pt x="3241041" y="11180498"/>
                  <a:pt x="3188218" y="11127675"/>
                  <a:pt x="3123058" y="11127675"/>
                </a:cubicBezTo>
                <a:close/>
                <a:moveTo>
                  <a:pt x="0" y="0"/>
                </a:moveTo>
                <a:lnTo>
                  <a:pt x="3716595" y="0"/>
                </a:lnTo>
                <a:lnTo>
                  <a:pt x="3716595" y="27431999"/>
                </a:lnTo>
                <a:lnTo>
                  <a:pt x="0" y="27431999"/>
                </a:lnTo>
                <a:close/>
              </a:path>
            </a:pathLst>
          </a:custGeom>
          <a:solidFill>
            <a:schemeClr val="bg2">
              <a:lumMod val="25000"/>
              <a:alpha val="5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extBox 1">
            <a:extLst>
              <a:ext uri="{FF2B5EF4-FFF2-40B4-BE49-F238E27FC236}">
                <a16:creationId xmlns:a16="http://schemas.microsoft.com/office/drawing/2014/main" id="{9EFD8D83-D180-1902-29C7-6235E048275B}"/>
              </a:ext>
            </a:extLst>
          </p:cNvPr>
          <p:cNvSpPr txBox="1"/>
          <p:nvPr/>
        </p:nvSpPr>
        <p:spPr>
          <a:xfrm>
            <a:off x="3984881" y="907946"/>
            <a:ext cx="7975600" cy="498598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Technical Project Manager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Established QA Department and Standardized Workflows from the ground up</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Defined SOPs. KPI;s and standardized workflow and communication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Improved support consistency, resolution rates, and satisfaction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Major Incident Manager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Optimized workflows across support and operations teams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Reduced resolution times by 40%, escalations by 60%</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Enhanced efficiency and knowledge transparency organization-wide</a:t>
            </a:r>
            <a:endParaRPr kumimoji="0" lang="en-US" sz="1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Application Security Engineer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Built knowledge base and communications database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Supported Securonix SNYPR application for SaaS customers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Collaborated directly with enterprise SaaS clients</a:t>
            </a:r>
            <a:endParaRPr kumimoji="0" lang="en-US" sz="1800" b="1"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endParaRPr>
          </a:p>
        </p:txBody>
      </p:sp>
      <p:sp>
        <p:nvSpPr>
          <p:cNvPr id="9" name="TextBox 8">
            <a:extLst>
              <a:ext uri="{FF2B5EF4-FFF2-40B4-BE49-F238E27FC236}">
                <a16:creationId xmlns:a16="http://schemas.microsoft.com/office/drawing/2014/main" id="{6E379E5C-A447-0F22-A6D9-CBD30E0DA80D}"/>
              </a:ext>
            </a:extLst>
          </p:cNvPr>
          <p:cNvSpPr txBox="1"/>
          <p:nvPr/>
        </p:nvSpPr>
        <p:spPr>
          <a:xfrm>
            <a:off x="268286" y="707891"/>
            <a:ext cx="328397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Professional Experience</a:t>
            </a:r>
          </a:p>
        </p:txBody>
      </p:sp>
      <p:sp>
        <p:nvSpPr>
          <p:cNvPr id="12" name="TextBox 11">
            <a:extLst>
              <a:ext uri="{FF2B5EF4-FFF2-40B4-BE49-F238E27FC236}">
                <a16:creationId xmlns:a16="http://schemas.microsoft.com/office/drawing/2014/main" id="{4B8C823B-6F39-59E1-DAA9-19162F4A0029}"/>
              </a:ext>
            </a:extLst>
          </p:cNvPr>
          <p:cNvSpPr txBox="1"/>
          <p:nvPr/>
        </p:nvSpPr>
        <p:spPr>
          <a:xfrm>
            <a:off x="157316" y="1831276"/>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S</a:t>
            </a: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ECURONIX</a:t>
            </a:r>
          </a:p>
        </p:txBody>
      </p:sp>
      <p:sp>
        <p:nvSpPr>
          <p:cNvPr id="14" name="TextBox 13">
            <a:extLst>
              <a:ext uri="{FF2B5EF4-FFF2-40B4-BE49-F238E27FC236}">
                <a16:creationId xmlns:a16="http://schemas.microsoft.com/office/drawing/2014/main" id="{316538B0-9D5F-D465-BD78-80AF55B32571}"/>
              </a:ext>
            </a:extLst>
          </p:cNvPr>
          <p:cNvSpPr txBox="1"/>
          <p:nvPr/>
        </p:nvSpPr>
        <p:spPr>
          <a:xfrm>
            <a:off x="157316" y="3075057"/>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MICROSOFT</a:t>
            </a:r>
          </a:p>
        </p:txBody>
      </p:sp>
      <p:sp>
        <p:nvSpPr>
          <p:cNvPr id="15" name="TextBox 14">
            <a:extLst>
              <a:ext uri="{FF2B5EF4-FFF2-40B4-BE49-F238E27FC236}">
                <a16:creationId xmlns:a16="http://schemas.microsoft.com/office/drawing/2014/main" id="{78FCE6EC-CB6C-1D43-2EA6-C3A120E32E38}"/>
              </a:ext>
            </a:extLst>
          </p:cNvPr>
          <p:cNvSpPr txBox="1"/>
          <p:nvPr/>
        </p:nvSpPr>
        <p:spPr>
          <a:xfrm>
            <a:off x="157316" y="4318838"/>
            <a:ext cx="328397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GTS Technology Solutions</a:t>
            </a:r>
          </a:p>
        </p:txBody>
      </p:sp>
      <p:sp>
        <p:nvSpPr>
          <p:cNvPr id="17" name="TextBox 16">
            <a:extLst>
              <a:ext uri="{FF2B5EF4-FFF2-40B4-BE49-F238E27FC236}">
                <a16:creationId xmlns:a16="http://schemas.microsoft.com/office/drawing/2014/main" id="{F71035BD-944A-8801-491F-4C046350DEEB}"/>
              </a:ext>
            </a:extLst>
          </p:cNvPr>
          <p:cNvSpPr txBox="1"/>
          <p:nvPr/>
        </p:nvSpPr>
        <p:spPr>
          <a:xfrm>
            <a:off x="157316" y="5562619"/>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CSC/DXC</a:t>
            </a:r>
          </a:p>
        </p:txBody>
      </p:sp>
      <p:sp>
        <p:nvSpPr>
          <p:cNvPr id="3" name="Slide Number Placeholder 2">
            <a:extLst>
              <a:ext uri="{FF2B5EF4-FFF2-40B4-BE49-F238E27FC236}">
                <a16:creationId xmlns:a16="http://schemas.microsoft.com/office/drawing/2014/main" id="{95162794-6428-81D3-E78A-892BB2C9E2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4218319057"/>
      </p:ext>
    </p:extLst>
  </p:cSld>
  <p:clrMapOvr>
    <a:masterClrMapping/>
  </p:clrMapOvr>
  <mc:AlternateContent xmlns:mc="http://schemas.openxmlformats.org/markup-compatibility/2006" xmlns:p159="http://schemas.microsoft.com/office/powerpoint/2015/09/main">
    <mc:Choice Requires="p159">
      <p:transition spd="slow" advClick="0" advTm="20000">
        <p159:morph option="byObject"/>
      </p:transition>
    </mc:Choice>
    <mc:Fallback xmlns="">
      <p:transition spd="slow" advClick="0" advTm="20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title="Rotating earth">
            <a:hlinkClick r:id="" action="ppaction://media"/>
            <a:extLst>
              <a:ext uri="{FF2B5EF4-FFF2-40B4-BE49-F238E27FC236}">
                <a16:creationId xmlns:a16="http://schemas.microsoft.com/office/drawing/2014/main" id="{2E76C71B-A0C0-D891-55D6-038F47275C4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7BEE9B4E-3C58-5CD4-FCD0-3D4313E188E4}"/>
              </a:ext>
            </a:extLst>
          </p:cNvPr>
          <p:cNvSpPr txBox="1"/>
          <p:nvPr/>
        </p:nvSpPr>
        <p:spPr>
          <a:xfrm>
            <a:off x="457200" y="755374"/>
            <a:ext cx="5456583" cy="957185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Rockwell Extra Bold" panose="02060903040505020403" pitchFamily="18" charset="0"/>
                <a:ea typeface="+mn-ea"/>
                <a:cs typeface="+mn-cs"/>
              </a:rPr>
              <a:t>PRESENTATION BY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Rockwell Extra Bold" panose="02060903040505020403" pitchFamily="18" charset="0"/>
                <a:ea typeface="+mn-ea"/>
                <a:cs typeface="+mn-cs"/>
              </a:rPr>
              <a:t>HOWARD STONE</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Rockwell Extra Bold" panose="02060903040505020403"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Rockwell Extra Bold" panose="02060903040505020403" pitchFamily="18" charset="0"/>
                <a:ea typeface="+mn-ea"/>
                <a:cs typeface="+mn-cs"/>
              </a:rPr>
              <a:t>THIS IS SOME OF THE WORK THAT I CAN DO</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Rockwell Extra Bold" panose="02060903040505020403"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Rockwell Extra Bold" panose="02060903040505020403" pitchFamily="18" charset="0"/>
                <a:ea typeface="+mn-ea"/>
                <a:cs typeface="+mn-cs"/>
              </a:rPr>
              <a:t>JUST THINK WHAT I CAN DO FOR YOU!</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prstClr val="white"/>
              </a:solidFill>
              <a:effectLst/>
              <a:uLnTx/>
              <a:uFillTx/>
              <a:latin typeface="Rockwell Extra Bold" panose="02060903040505020403"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Rockwell Extra Bold" panose="02060903040505020403" pitchFamily="18" charset="0"/>
                <a:ea typeface="+mn-ea"/>
                <a:cs typeface="+mn-cs"/>
              </a:rPr>
              <a:t>THANK YOU FOR YOUR TIME.</a:t>
            </a:r>
          </a:p>
        </p:txBody>
      </p:sp>
      <p:sp>
        <p:nvSpPr>
          <p:cNvPr id="2" name="Slide Number Placeholder 1">
            <a:extLst>
              <a:ext uri="{FF2B5EF4-FFF2-40B4-BE49-F238E27FC236}">
                <a16:creationId xmlns:a16="http://schemas.microsoft.com/office/drawing/2014/main" id="{D2957C12-35AB-B10D-250A-46BD32AFCC1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1710521910"/>
      </p:ext>
    </p:extLst>
  </p:cSld>
  <p:clrMapOvr>
    <a:masterClrMapping/>
  </p:clrMapOvr>
  <mc:AlternateContent xmlns:mc="http://schemas.openxmlformats.org/markup-compatibility/2006" xmlns:p14="http://schemas.microsoft.com/office/powerpoint/2010/main">
    <mc:Choice Requires="p14">
      <p:transition spd="slow" p14:dur="800" advClick="0" advTm="20000">
        <p:circle/>
      </p:transition>
    </mc:Choice>
    <mc:Fallback xmlns="">
      <p:transition spd="slow" advClick="0" advTm="20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33"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8"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5000" fill="hold"/>
                                        <p:tgtEl>
                                          <p:spTgt spid="4"/>
                                        </p:tgtEl>
                                        <p:attrNameLst>
                                          <p:attrName>ppt_x</p:attrName>
                                        </p:attrNameLst>
                                      </p:cBhvr>
                                      <p:tavLst>
                                        <p:tav tm="0">
                                          <p:val>
                                            <p:strVal val="#ppt_x"/>
                                          </p:val>
                                        </p:tav>
                                        <p:tav tm="100000">
                                          <p:val>
                                            <p:strVal val="#ppt_x"/>
                                          </p:val>
                                        </p:tav>
                                      </p:tavLst>
                                    </p:anim>
                                    <p:anim calcmode="lin" valueType="num">
                                      <p:cBhvr>
                                        <p:cTn id="12" dur="15000" fill="hold"/>
                                        <p:tgtEl>
                                          <p:spTgt spid="4"/>
                                        </p:tgtEl>
                                        <p:attrNameLst>
                                          <p:attrName>ppt_y</p:attrName>
                                        </p:attrNameLst>
                                      </p:cBhvr>
                                      <p:tavLst>
                                        <p:tav tm="0">
                                          <p:val>
                                            <p:strVal val="#ppt_y+1"/>
                                          </p:val>
                                        </p:tav>
                                        <p:tav tm="100000">
                                          <p:val>
                                            <p:strVal val="#ppt_y-1"/>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3" repeatCount="indefinite" fill="hold" display="0">
                  <p:stCondLst>
                    <p:cond delay="indefinite"/>
                  </p:stCondLst>
                </p:cTn>
                <p:tgtEl>
                  <p:spTgt spid="3"/>
                </p:tgtEl>
              </p:cMediaNode>
            </p:video>
            <p:seq concurrent="1" nextAc="seek">
              <p:cTn id="14" restart="whenNotActive" fill="hold" evtFilter="cancelBubble" nodeType="interactiveSeq">
                <p:stCondLst>
                  <p:cond evt="onClick" delay="0">
                    <p:tgtEl>
                      <p:spTgt spid="3"/>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3"/>
                                        </p:tgtEl>
                                      </p:cBhvr>
                                    </p:cmd>
                                  </p:childTnLst>
                                </p:cTn>
                              </p:par>
                            </p:childTnLst>
                          </p:cTn>
                        </p:par>
                      </p:childTnLst>
                    </p:cTn>
                  </p:par>
                </p:childTnLst>
              </p:cTn>
              <p:nextCondLst>
                <p:cond evt="onClick" delay="0">
                  <p:tgtEl>
                    <p:spTgt spid="3"/>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D575CDB4-1B56-E051-F7EE-CBD0E72D17C6}"/>
            </a:ext>
          </a:extLst>
        </p:cNvPr>
        <p:cNvGrpSpPr/>
        <p:nvPr/>
      </p:nvGrpSpPr>
      <p:grpSpPr>
        <a:xfrm>
          <a:off x="0" y="0"/>
          <a:ext cx="0" cy="0"/>
          <a:chOff x="0" y="0"/>
          <a:chExt cx="0" cy="0"/>
        </a:xfrm>
      </p:grpSpPr>
      <p:sp>
        <p:nvSpPr>
          <p:cNvPr id="11" name="Freeform: Shape 10">
            <a:extLst>
              <a:ext uri="{FF2B5EF4-FFF2-40B4-BE49-F238E27FC236}">
                <a16:creationId xmlns:a16="http://schemas.microsoft.com/office/drawing/2014/main" id="{D3328809-52AE-5FEB-F71A-1D8DC3C68594}"/>
              </a:ext>
            </a:extLst>
          </p:cNvPr>
          <p:cNvSpPr/>
          <p:nvPr/>
        </p:nvSpPr>
        <p:spPr>
          <a:xfrm>
            <a:off x="-20199" y="-8063928"/>
            <a:ext cx="3716595" cy="27431999"/>
          </a:xfrm>
          <a:custGeom>
            <a:avLst/>
            <a:gdLst>
              <a:gd name="connsiteX0" fmla="*/ 473584 w 3716595"/>
              <a:gd name="connsiteY0" fmla="*/ 11127675 h 27431999"/>
              <a:gd name="connsiteX1" fmla="*/ 355601 w 3716595"/>
              <a:gd name="connsiteY1" fmla="*/ 11245659 h 27431999"/>
              <a:gd name="connsiteX2" fmla="*/ 355601 w 3716595"/>
              <a:gd name="connsiteY2" fmla="*/ 11717578 h 27431999"/>
              <a:gd name="connsiteX3" fmla="*/ 473584 w 3716595"/>
              <a:gd name="connsiteY3" fmla="*/ 11835562 h 27431999"/>
              <a:gd name="connsiteX4" fmla="*/ 3123058 w 3716595"/>
              <a:gd name="connsiteY4" fmla="*/ 11835562 h 27431999"/>
              <a:gd name="connsiteX5" fmla="*/ 3241041 w 3716595"/>
              <a:gd name="connsiteY5" fmla="*/ 11717578 h 27431999"/>
              <a:gd name="connsiteX6" fmla="*/ 3241041 w 3716595"/>
              <a:gd name="connsiteY6" fmla="*/ 11245659 h 27431999"/>
              <a:gd name="connsiteX7" fmla="*/ 3123058 w 3716595"/>
              <a:gd name="connsiteY7" fmla="*/ 11127675 h 27431999"/>
              <a:gd name="connsiteX8" fmla="*/ 0 w 3716595"/>
              <a:gd name="connsiteY8" fmla="*/ 0 h 27431999"/>
              <a:gd name="connsiteX9" fmla="*/ 3716595 w 3716595"/>
              <a:gd name="connsiteY9" fmla="*/ 0 h 27431999"/>
              <a:gd name="connsiteX10" fmla="*/ 3716595 w 3716595"/>
              <a:gd name="connsiteY10" fmla="*/ 27431999 h 27431999"/>
              <a:gd name="connsiteX11" fmla="*/ 0 w 3716595"/>
              <a:gd name="connsiteY11" fmla="*/ 27431999 h 2743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6595" h="27431999">
                <a:moveTo>
                  <a:pt x="473584" y="11127675"/>
                </a:moveTo>
                <a:cubicBezTo>
                  <a:pt x="408424" y="11127675"/>
                  <a:pt x="355601" y="11180498"/>
                  <a:pt x="355601" y="11245659"/>
                </a:cubicBezTo>
                <a:lnTo>
                  <a:pt x="355601" y="11717578"/>
                </a:lnTo>
                <a:cubicBezTo>
                  <a:pt x="355601" y="11782739"/>
                  <a:pt x="408424" y="11835562"/>
                  <a:pt x="473584" y="11835562"/>
                </a:cubicBezTo>
                <a:lnTo>
                  <a:pt x="3123058" y="11835562"/>
                </a:lnTo>
                <a:cubicBezTo>
                  <a:pt x="3188218" y="11835562"/>
                  <a:pt x="3241041" y="11782739"/>
                  <a:pt x="3241041" y="11717578"/>
                </a:cubicBezTo>
                <a:lnTo>
                  <a:pt x="3241041" y="11245659"/>
                </a:lnTo>
                <a:cubicBezTo>
                  <a:pt x="3241041" y="11180498"/>
                  <a:pt x="3188218" y="11127675"/>
                  <a:pt x="3123058" y="11127675"/>
                </a:cubicBezTo>
                <a:close/>
                <a:moveTo>
                  <a:pt x="0" y="0"/>
                </a:moveTo>
                <a:lnTo>
                  <a:pt x="3716595" y="0"/>
                </a:lnTo>
                <a:lnTo>
                  <a:pt x="3716595" y="27431999"/>
                </a:lnTo>
                <a:lnTo>
                  <a:pt x="0" y="27431999"/>
                </a:lnTo>
                <a:close/>
              </a:path>
            </a:pathLst>
          </a:custGeom>
          <a:solidFill>
            <a:schemeClr val="bg2">
              <a:lumMod val="25000"/>
              <a:alpha val="5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3" name="TextBox 2">
            <a:extLst>
              <a:ext uri="{FF2B5EF4-FFF2-40B4-BE49-F238E27FC236}">
                <a16:creationId xmlns:a16="http://schemas.microsoft.com/office/drawing/2014/main" id="{ACDBFA7E-AA25-06A4-2F27-F63144DF66D9}"/>
              </a:ext>
            </a:extLst>
          </p:cNvPr>
          <p:cNvSpPr txBox="1"/>
          <p:nvPr/>
        </p:nvSpPr>
        <p:spPr>
          <a:xfrm>
            <a:off x="157316" y="746521"/>
            <a:ext cx="328397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Professional Experience</a:t>
            </a:r>
          </a:p>
        </p:txBody>
      </p:sp>
      <p:sp>
        <p:nvSpPr>
          <p:cNvPr id="10" name="TextBox 9">
            <a:extLst>
              <a:ext uri="{FF2B5EF4-FFF2-40B4-BE49-F238E27FC236}">
                <a16:creationId xmlns:a16="http://schemas.microsoft.com/office/drawing/2014/main" id="{812EE1D5-5F09-D15E-6A49-451B763D81C2}"/>
              </a:ext>
            </a:extLst>
          </p:cNvPr>
          <p:cNvSpPr txBox="1"/>
          <p:nvPr/>
        </p:nvSpPr>
        <p:spPr>
          <a:xfrm>
            <a:off x="157316" y="1831276"/>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S</a:t>
            </a: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ECURONIX</a:t>
            </a:r>
          </a:p>
        </p:txBody>
      </p:sp>
      <p:sp>
        <p:nvSpPr>
          <p:cNvPr id="12" name="TextBox 11">
            <a:extLst>
              <a:ext uri="{FF2B5EF4-FFF2-40B4-BE49-F238E27FC236}">
                <a16:creationId xmlns:a16="http://schemas.microsoft.com/office/drawing/2014/main" id="{0B99CE6A-79A3-318A-BAD4-98946C4D919B}"/>
              </a:ext>
            </a:extLst>
          </p:cNvPr>
          <p:cNvSpPr txBox="1"/>
          <p:nvPr/>
        </p:nvSpPr>
        <p:spPr>
          <a:xfrm>
            <a:off x="157316" y="3075057"/>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MICROSOFT</a:t>
            </a:r>
          </a:p>
        </p:txBody>
      </p:sp>
      <p:sp>
        <p:nvSpPr>
          <p:cNvPr id="13" name="TextBox 12">
            <a:extLst>
              <a:ext uri="{FF2B5EF4-FFF2-40B4-BE49-F238E27FC236}">
                <a16:creationId xmlns:a16="http://schemas.microsoft.com/office/drawing/2014/main" id="{A19EA7C3-49A4-87B4-0593-E376635C0D8E}"/>
              </a:ext>
            </a:extLst>
          </p:cNvPr>
          <p:cNvSpPr txBox="1"/>
          <p:nvPr/>
        </p:nvSpPr>
        <p:spPr>
          <a:xfrm>
            <a:off x="157316" y="4318838"/>
            <a:ext cx="328397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GTS Technology Solutions</a:t>
            </a:r>
          </a:p>
        </p:txBody>
      </p:sp>
      <p:sp>
        <p:nvSpPr>
          <p:cNvPr id="14" name="TextBox 13">
            <a:extLst>
              <a:ext uri="{FF2B5EF4-FFF2-40B4-BE49-F238E27FC236}">
                <a16:creationId xmlns:a16="http://schemas.microsoft.com/office/drawing/2014/main" id="{597DB264-4664-4489-0DAB-6AFD7FF2CA4C}"/>
              </a:ext>
            </a:extLst>
          </p:cNvPr>
          <p:cNvSpPr txBox="1"/>
          <p:nvPr/>
        </p:nvSpPr>
        <p:spPr>
          <a:xfrm>
            <a:off x="157316" y="5562619"/>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CSC/DXC</a:t>
            </a:r>
          </a:p>
        </p:txBody>
      </p:sp>
      <p:sp>
        <p:nvSpPr>
          <p:cNvPr id="15" name="TextBox 14">
            <a:extLst>
              <a:ext uri="{FF2B5EF4-FFF2-40B4-BE49-F238E27FC236}">
                <a16:creationId xmlns:a16="http://schemas.microsoft.com/office/drawing/2014/main" id="{4A82B236-AB72-6CC0-550D-62053B7D6238}"/>
              </a:ext>
            </a:extLst>
          </p:cNvPr>
          <p:cNvSpPr txBox="1"/>
          <p:nvPr/>
        </p:nvSpPr>
        <p:spPr>
          <a:xfrm>
            <a:off x="4365487" y="1887403"/>
            <a:ext cx="7975600" cy="298543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Project Manager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Led Microsoft Purview migrations and implementations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Delivered SOPs and Agile documentation frameworks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Coordinated vendors and executive stakeholder communications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Cloud Security Engineer</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Deployed DLP, PII, and HIPAA compliance solutions</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Ensured secure data transformation and project delivery</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white"/>
                </a:solidFill>
                <a:effectLst/>
                <a:uLnTx/>
                <a:uFillTx/>
                <a:latin typeface="Aptos" panose="02110004020202020204"/>
                <a:ea typeface="+mn-ea"/>
                <a:cs typeface="+mn-cs"/>
              </a:rPr>
              <a:t>Drove compliance alignment for cloud infrastructure projects</a:t>
            </a:r>
          </a:p>
        </p:txBody>
      </p:sp>
      <p:sp>
        <p:nvSpPr>
          <p:cNvPr id="2" name="Slide Number Placeholder 1">
            <a:extLst>
              <a:ext uri="{FF2B5EF4-FFF2-40B4-BE49-F238E27FC236}">
                <a16:creationId xmlns:a16="http://schemas.microsoft.com/office/drawing/2014/main" id="{C9A28E1F-EAFC-046B-28A0-FB16E72CBF8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1282395126"/>
      </p:ext>
    </p:extLst>
  </p:cSld>
  <p:clrMapOvr>
    <a:masterClrMapping/>
  </p:clrMapOvr>
  <mc:AlternateContent xmlns:mc="http://schemas.openxmlformats.org/markup-compatibility/2006" xmlns:p159="http://schemas.microsoft.com/office/powerpoint/2015/09/main">
    <mc:Choice Requires="p159">
      <p:transition spd="slow" advClick="0" advTm="15000">
        <p159:morph option="byObject"/>
      </p:transition>
    </mc:Choice>
    <mc:Fallback xmlns="">
      <p:transition spd="slow" advClick="0" advTm="1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465131CC-C1BF-6CB6-7385-3E438E07670E}"/>
            </a:ext>
          </a:extLst>
        </p:cNvPr>
        <p:cNvGrpSpPr/>
        <p:nvPr/>
      </p:nvGrpSpPr>
      <p:grpSpPr>
        <a:xfrm>
          <a:off x="0" y="0"/>
          <a:ext cx="0" cy="0"/>
          <a:chOff x="0" y="0"/>
          <a:chExt cx="0" cy="0"/>
        </a:xfrm>
      </p:grpSpPr>
      <p:sp>
        <p:nvSpPr>
          <p:cNvPr id="11" name="Freeform: Shape 10">
            <a:extLst>
              <a:ext uri="{FF2B5EF4-FFF2-40B4-BE49-F238E27FC236}">
                <a16:creationId xmlns:a16="http://schemas.microsoft.com/office/drawing/2014/main" id="{E18C8019-7F57-F85E-04CF-BEBC38A18F36}"/>
              </a:ext>
            </a:extLst>
          </p:cNvPr>
          <p:cNvSpPr/>
          <p:nvPr/>
        </p:nvSpPr>
        <p:spPr>
          <a:xfrm>
            <a:off x="-58995" y="-6708912"/>
            <a:ext cx="3716595" cy="27431999"/>
          </a:xfrm>
          <a:custGeom>
            <a:avLst/>
            <a:gdLst>
              <a:gd name="connsiteX0" fmla="*/ 473584 w 3716595"/>
              <a:gd name="connsiteY0" fmla="*/ 11127675 h 27431999"/>
              <a:gd name="connsiteX1" fmla="*/ 355601 w 3716595"/>
              <a:gd name="connsiteY1" fmla="*/ 11245659 h 27431999"/>
              <a:gd name="connsiteX2" fmla="*/ 355601 w 3716595"/>
              <a:gd name="connsiteY2" fmla="*/ 11717578 h 27431999"/>
              <a:gd name="connsiteX3" fmla="*/ 473584 w 3716595"/>
              <a:gd name="connsiteY3" fmla="*/ 11835562 h 27431999"/>
              <a:gd name="connsiteX4" fmla="*/ 3123058 w 3716595"/>
              <a:gd name="connsiteY4" fmla="*/ 11835562 h 27431999"/>
              <a:gd name="connsiteX5" fmla="*/ 3241041 w 3716595"/>
              <a:gd name="connsiteY5" fmla="*/ 11717578 h 27431999"/>
              <a:gd name="connsiteX6" fmla="*/ 3241041 w 3716595"/>
              <a:gd name="connsiteY6" fmla="*/ 11245659 h 27431999"/>
              <a:gd name="connsiteX7" fmla="*/ 3123058 w 3716595"/>
              <a:gd name="connsiteY7" fmla="*/ 11127675 h 27431999"/>
              <a:gd name="connsiteX8" fmla="*/ 0 w 3716595"/>
              <a:gd name="connsiteY8" fmla="*/ 0 h 27431999"/>
              <a:gd name="connsiteX9" fmla="*/ 3716595 w 3716595"/>
              <a:gd name="connsiteY9" fmla="*/ 0 h 27431999"/>
              <a:gd name="connsiteX10" fmla="*/ 3716595 w 3716595"/>
              <a:gd name="connsiteY10" fmla="*/ 27431999 h 27431999"/>
              <a:gd name="connsiteX11" fmla="*/ 0 w 3716595"/>
              <a:gd name="connsiteY11" fmla="*/ 27431999 h 2743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6595" h="27431999">
                <a:moveTo>
                  <a:pt x="473584" y="11127675"/>
                </a:moveTo>
                <a:cubicBezTo>
                  <a:pt x="408424" y="11127675"/>
                  <a:pt x="355601" y="11180498"/>
                  <a:pt x="355601" y="11245659"/>
                </a:cubicBezTo>
                <a:lnTo>
                  <a:pt x="355601" y="11717578"/>
                </a:lnTo>
                <a:cubicBezTo>
                  <a:pt x="355601" y="11782739"/>
                  <a:pt x="408424" y="11835562"/>
                  <a:pt x="473584" y="11835562"/>
                </a:cubicBezTo>
                <a:lnTo>
                  <a:pt x="3123058" y="11835562"/>
                </a:lnTo>
                <a:cubicBezTo>
                  <a:pt x="3188218" y="11835562"/>
                  <a:pt x="3241041" y="11782739"/>
                  <a:pt x="3241041" y="11717578"/>
                </a:cubicBezTo>
                <a:lnTo>
                  <a:pt x="3241041" y="11245659"/>
                </a:lnTo>
                <a:cubicBezTo>
                  <a:pt x="3241041" y="11180498"/>
                  <a:pt x="3188218" y="11127675"/>
                  <a:pt x="3123058" y="11127675"/>
                </a:cubicBezTo>
                <a:close/>
                <a:moveTo>
                  <a:pt x="0" y="0"/>
                </a:moveTo>
                <a:lnTo>
                  <a:pt x="3716595" y="0"/>
                </a:lnTo>
                <a:lnTo>
                  <a:pt x="3716595" y="27431999"/>
                </a:lnTo>
                <a:lnTo>
                  <a:pt x="0" y="27431999"/>
                </a:lnTo>
                <a:close/>
              </a:path>
            </a:pathLst>
          </a:custGeom>
          <a:solidFill>
            <a:schemeClr val="bg2">
              <a:lumMod val="25000"/>
              <a:alpha val="5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3" name="TextBox 2">
            <a:extLst>
              <a:ext uri="{FF2B5EF4-FFF2-40B4-BE49-F238E27FC236}">
                <a16:creationId xmlns:a16="http://schemas.microsoft.com/office/drawing/2014/main" id="{8089E11E-E049-6861-50E3-D9266CF98F21}"/>
              </a:ext>
            </a:extLst>
          </p:cNvPr>
          <p:cNvSpPr txBox="1"/>
          <p:nvPr/>
        </p:nvSpPr>
        <p:spPr>
          <a:xfrm>
            <a:off x="4049145" y="946576"/>
            <a:ext cx="6675120" cy="520142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Desktop Support Manager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Led a team of 25 technicians to deliver daily desktop support with strict SLA adherence.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Managed client relationships and handled escalations for the City of Dallas.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Improved processes and training, reducing resolution times by 30%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IT Project Manager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Directed hardware refresh and software upgrade projects from planning to deployment.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Created client-facing dashboards to track project performance and status.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Coordinated cross-functional teams to deliver projects on time and within scope.</a:t>
            </a:r>
            <a:endParaRPr kumimoji="0" lang="en-US" sz="1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endParaRPr>
          </a:p>
        </p:txBody>
      </p:sp>
      <p:sp>
        <p:nvSpPr>
          <p:cNvPr id="9" name="TextBox 8">
            <a:extLst>
              <a:ext uri="{FF2B5EF4-FFF2-40B4-BE49-F238E27FC236}">
                <a16:creationId xmlns:a16="http://schemas.microsoft.com/office/drawing/2014/main" id="{C256652C-9AC1-32D2-F72A-012853B66B57}"/>
              </a:ext>
            </a:extLst>
          </p:cNvPr>
          <p:cNvSpPr txBox="1"/>
          <p:nvPr/>
        </p:nvSpPr>
        <p:spPr>
          <a:xfrm>
            <a:off x="157316" y="746521"/>
            <a:ext cx="328397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Professional Experience</a:t>
            </a:r>
          </a:p>
        </p:txBody>
      </p:sp>
      <p:sp>
        <p:nvSpPr>
          <p:cNvPr id="12" name="TextBox 11">
            <a:extLst>
              <a:ext uri="{FF2B5EF4-FFF2-40B4-BE49-F238E27FC236}">
                <a16:creationId xmlns:a16="http://schemas.microsoft.com/office/drawing/2014/main" id="{1284FD27-B269-73F7-2CD2-376D8C5F0A90}"/>
              </a:ext>
            </a:extLst>
          </p:cNvPr>
          <p:cNvSpPr txBox="1"/>
          <p:nvPr/>
        </p:nvSpPr>
        <p:spPr>
          <a:xfrm>
            <a:off x="157316" y="1831276"/>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S</a:t>
            </a: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ECURONIX</a:t>
            </a:r>
          </a:p>
        </p:txBody>
      </p:sp>
      <p:sp>
        <p:nvSpPr>
          <p:cNvPr id="13" name="TextBox 12">
            <a:extLst>
              <a:ext uri="{FF2B5EF4-FFF2-40B4-BE49-F238E27FC236}">
                <a16:creationId xmlns:a16="http://schemas.microsoft.com/office/drawing/2014/main" id="{38EAE74E-FBE1-7F54-3441-D8B70B5B777C}"/>
              </a:ext>
            </a:extLst>
          </p:cNvPr>
          <p:cNvSpPr txBox="1"/>
          <p:nvPr/>
        </p:nvSpPr>
        <p:spPr>
          <a:xfrm>
            <a:off x="157316" y="3075057"/>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MICROSOFT</a:t>
            </a:r>
          </a:p>
        </p:txBody>
      </p:sp>
      <p:sp>
        <p:nvSpPr>
          <p:cNvPr id="14" name="TextBox 13">
            <a:extLst>
              <a:ext uri="{FF2B5EF4-FFF2-40B4-BE49-F238E27FC236}">
                <a16:creationId xmlns:a16="http://schemas.microsoft.com/office/drawing/2014/main" id="{51CCF670-2F4C-A1FB-9195-1CD5C771F01A}"/>
              </a:ext>
            </a:extLst>
          </p:cNvPr>
          <p:cNvSpPr txBox="1"/>
          <p:nvPr/>
        </p:nvSpPr>
        <p:spPr>
          <a:xfrm>
            <a:off x="157316" y="4318838"/>
            <a:ext cx="328397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GTS Technology Solutions</a:t>
            </a:r>
          </a:p>
        </p:txBody>
      </p:sp>
      <p:sp>
        <p:nvSpPr>
          <p:cNvPr id="15" name="TextBox 14">
            <a:extLst>
              <a:ext uri="{FF2B5EF4-FFF2-40B4-BE49-F238E27FC236}">
                <a16:creationId xmlns:a16="http://schemas.microsoft.com/office/drawing/2014/main" id="{1495985B-DC5A-5106-85E3-68C7F2752F70}"/>
              </a:ext>
            </a:extLst>
          </p:cNvPr>
          <p:cNvSpPr txBox="1"/>
          <p:nvPr/>
        </p:nvSpPr>
        <p:spPr>
          <a:xfrm>
            <a:off x="157316" y="5562619"/>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CSC/DXC</a:t>
            </a:r>
          </a:p>
        </p:txBody>
      </p:sp>
      <p:sp>
        <p:nvSpPr>
          <p:cNvPr id="2" name="Slide Number Placeholder 1">
            <a:extLst>
              <a:ext uri="{FF2B5EF4-FFF2-40B4-BE49-F238E27FC236}">
                <a16:creationId xmlns:a16="http://schemas.microsoft.com/office/drawing/2014/main" id="{F366A8B8-BF2B-9E3F-6DD3-8E808591C01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582733652"/>
      </p:ext>
    </p:extLst>
  </p:cSld>
  <p:clrMapOvr>
    <a:masterClrMapping/>
  </p:clrMapOvr>
  <mc:AlternateContent xmlns:mc="http://schemas.openxmlformats.org/markup-compatibility/2006" xmlns:p159="http://schemas.microsoft.com/office/powerpoint/2015/09/main">
    <mc:Choice Requires="p159">
      <p:transition spd="slow" advClick="0" advTm="15000">
        <p159:morph option="byObject"/>
      </p:transition>
    </mc:Choice>
    <mc:Fallback xmlns="">
      <p:transition spd="slow" advClick="0" advTm="1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1E4858BD-BBCD-E8D5-38B5-EB09FD17A129}"/>
            </a:ext>
          </a:extLst>
        </p:cNvPr>
        <p:cNvGrpSpPr/>
        <p:nvPr/>
      </p:nvGrpSpPr>
      <p:grpSpPr>
        <a:xfrm>
          <a:off x="0" y="0"/>
          <a:ext cx="0" cy="0"/>
          <a:chOff x="0" y="0"/>
          <a:chExt cx="0" cy="0"/>
        </a:xfrm>
      </p:grpSpPr>
      <p:sp>
        <p:nvSpPr>
          <p:cNvPr id="11" name="Freeform: Shape 10">
            <a:extLst>
              <a:ext uri="{FF2B5EF4-FFF2-40B4-BE49-F238E27FC236}">
                <a16:creationId xmlns:a16="http://schemas.microsoft.com/office/drawing/2014/main" id="{F33548BA-B6BF-341F-6D92-16A08EE5BEEF}"/>
              </a:ext>
            </a:extLst>
          </p:cNvPr>
          <p:cNvSpPr/>
          <p:nvPr/>
        </p:nvSpPr>
        <p:spPr>
          <a:xfrm>
            <a:off x="0" y="-5607656"/>
            <a:ext cx="3716595" cy="27431999"/>
          </a:xfrm>
          <a:custGeom>
            <a:avLst/>
            <a:gdLst>
              <a:gd name="connsiteX0" fmla="*/ 473584 w 3716595"/>
              <a:gd name="connsiteY0" fmla="*/ 11127675 h 27431999"/>
              <a:gd name="connsiteX1" fmla="*/ 355601 w 3716595"/>
              <a:gd name="connsiteY1" fmla="*/ 11245659 h 27431999"/>
              <a:gd name="connsiteX2" fmla="*/ 355601 w 3716595"/>
              <a:gd name="connsiteY2" fmla="*/ 11717578 h 27431999"/>
              <a:gd name="connsiteX3" fmla="*/ 473584 w 3716595"/>
              <a:gd name="connsiteY3" fmla="*/ 11835562 h 27431999"/>
              <a:gd name="connsiteX4" fmla="*/ 3123058 w 3716595"/>
              <a:gd name="connsiteY4" fmla="*/ 11835562 h 27431999"/>
              <a:gd name="connsiteX5" fmla="*/ 3241041 w 3716595"/>
              <a:gd name="connsiteY5" fmla="*/ 11717578 h 27431999"/>
              <a:gd name="connsiteX6" fmla="*/ 3241041 w 3716595"/>
              <a:gd name="connsiteY6" fmla="*/ 11245659 h 27431999"/>
              <a:gd name="connsiteX7" fmla="*/ 3123058 w 3716595"/>
              <a:gd name="connsiteY7" fmla="*/ 11127675 h 27431999"/>
              <a:gd name="connsiteX8" fmla="*/ 0 w 3716595"/>
              <a:gd name="connsiteY8" fmla="*/ 0 h 27431999"/>
              <a:gd name="connsiteX9" fmla="*/ 3716595 w 3716595"/>
              <a:gd name="connsiteY9" fmla="*/ 0 h 27431999"/>
              <a:gd name="connsiteX10" fmla="*/ 3716595 w 3716595"/>
              <a:gd name="connsiteY10" fmla="*/ 27431999 h 27431999"/>
              <a:gd name="connsiteX11" fmla="*/ 0 w 3716595"/>
              <a:gd name="connsiteY11" fmla="*/ 27431999 h 2743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6595" h="27431999">
                <a:moveTo>
                  <a:pt x="473584" y="11127675"/>
                </a:moveTo>
                <a:cubicBezTo>
                  <a:pt x="408424" y="11127675"/>
                  <a:pt x="355601" y="11180498"/>
                  <a:pt x="355601" y="11245659"/>
                </a:cubicBezTo>
                <a:lnTo>
                  <a:pt x="355601" y="11717578"/>
                </a:lnTo>
                <a:cubicBezTo>
                  <a:pt x="355601" y="11782739"/>
                  <a:pt x="408424" y="11835562"/>
                  <a:pt x="473584" y="11835562"/>
                </a:cubicBezTo>
                <a:lnTo>
                  <a:pt x="3123058" y="11835562"/>
                </a:lnTo>
                <a:cubicBezTo>
                  <a:pt x="3188218" y="11835562"/>
                  <a:pt x="3241041" y="11782739"/>
                  <a:pt x="3241041" y="11717578"/>
                </a:cubicBezTo>
                <a:lnTo>
                  <a:pt x="3241041" y="11245659"/>
                </a:lnTo>
                <a:cubicBezTo>
                  <a:pt x="3241041" y="11180498"/>
                  <a:pt x="3188218" y="11127675"/>
                  <a:pt x="3123058" y="11127675"/>
                </a:cubicBezTo>
                <a:close/>
                <a:moveTo>
                  <a:pt x="0" y="0"/>
                </a:moveTo>
                <a:lnTo>
                  <a:pt x="3716595" y="0"/>
                </a:lnTo>
                <a:lnTo>
                  <a:pt x="3716595" y="27431999"/>
                </a:lnTo>
                <a:lnTo>
                  <a:pt x="0" y="27431999"/>
                </a:lnTo>
                <a:close/>
              </a:path>
            </a:pathLst>
          </a:custGeom>
          <a:solidFill>
            <a:schemeClr val="bg2">
              <a:lumMod val="25000"/>
              <a:alpha val="5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3" name="TextBox 2">
            <a:extLst>
              <a:ext uri="{FF2B5EF4-FFF2-40B4-BE49-F238E27FC236}">
                <a16:creationId xmlns:a16="http://schemas.microsoft.com/office/drawing/2014/main" id="{96043254-8296-F6E6-AE1D-B7A7DB48D4D5}"/>
              </a:ext>
            </a:extLst>
          </p:cNvPr>
          <p:cNvSpPr txBox="1"/>
          <p:nvPr/>
        </p:nvSpPr>
        <p:spPr>
          <a:xfrm>
            <a:off x="4206851" y="243512"/>
            <a:ext cx="7390794" cy="63709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Service Desk Manager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Led a global team of 60+ in service desk operations and client support.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Managed contact center performance and ensured high customer satisfaction.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Improved incident response processes, reducing downtime and escalation rates.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Training Lead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Developed and delivered enterprise training materials for technical staff.</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Coordinated cloud-readiness and upskilling programs across teams.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Served as Level 2 Trainer, raising overall team proficiency and onboarding success.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Project Manager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Oversaw end-to-end software upgrade projects for multiple clients as MSP Project Lead.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Ensured on-time, in-scope project delivery while managing risks and stakeholder expectations.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rPr>
              <a:t>Defined KPIs and deployed operational tools to align IT projects with business goals.</a:t>
            </a:r>
            <a:endParaRPr kumimoji="0" lang="en-US" sz="1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endParaRPr>
          </a:p>
        </p:txBody>
      </p:sp>
      <p:sp>
        <p:nvSpPr>
          <p:cNvPr id="9" name="TextBox 8">
            <a:extLst>
              <a:ext uri="{FF2B5EF4-FFF2-40B4-BE49-F238E27FC236}">
                <a16:creationId xmlns:a16="http://schemas.microsoft.com/office/drawing/2014/main" id="{A69869A8-436F-E649-9B1E-274E7030556B}"/>
              </a:ext>
            </a:extLst>
          </p:cNvPr>
          <p:cNvSpPr txBox="1"/>
          <p:nvPr/>
        </p:nvSpPr>
        <p:spPr>
          <a:xfrm>
            <a:off x="157316" y="746521"/>
            <a:ext cx="328397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Professional Experience</a:t>
            </a:r>
          </a:p>
        </p:txBody>
      </p:sp>
      <p:sp>
        <p:nvSpPr>
          <p:cNvPr id="10" name="TextBox 9">
            <a:extLst>
              <a:ext uri="{FF2B5EF4-FFF2-40B4-BE49-F238E27FC236}">
                <a16:creationId xmlns:a16="http://schemas.microsoft.com/office/drawing/2014/main" id="{ADBB0841-A3A4-4E60-23A6-70F510E2071E}"/>
              </a:ext>
            </a:extLst>
          </p:cNvPr>
          <p:cNvSpPr txBox="1"/>
          <p:nvPr/>
        </p:nvSpPr>
        <p:spPr>
          <a:xfrm>
            <a:off x="157316" y="1831276"/>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S</a:t>
            </a: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ECURONIX</a:t>
            </a:r>
          </a:p>
        </p:txBody>
      </p:sp>
      <p:sp>
        <p:nvSpPr>
          <p:cNvPr id="12" name="TextBox 11">
            <a:extLst>
              <a:ext uri="{FF2B5EF4-FFF2-40B4-BE49-F238E27FC236}">
                <a16:creationId xmlns:a16="http://schemas.microsoft.com/office/drawing/2014/main" id="{9BC29567-C268-0DAA-8B46-1575C05B24E4}"/>
              </a:ext>
            </a:extLst>
          </p:cNvPr>
          <p:cNvSpPr txBox="1"/>
          <p:nvPr/>
        </p:nvSpPr>
        <p:spPr>
          <a:xfrm>
            <a:off x="157316" y="3075057"/>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MICROSOFT</a:t>
            </a:r>
          </a:p>
        </p:txBody>
      </p:sp>
      <p:sp>
        <p:nvSpPr>
          <p:cNvPr id="13" name="TextBox 12">
            <a:extLst>
              <a:ext uri="{FF2B5EF4-FFF2-40B4-BE49-F238E27FC236}">
                <a16:creationId xmlns:a16="http://schemas.microsoft.com/office/drawing/2014/main" id="{03BED0CE-B3AA-E190-A2D0-CA771C408034}"/>
              </a:ext>
            </a:extLst>
          </p:cNvPr>
          <p:cNvSpPr txBox="1"/>
          <p:nvPr/>
        </p:nvSpPr>
        <p:spPr>
          <a:xfrm>
            <a:off x="157316" y="4318838"/>
            <a:ext cx="328397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E8E8E8">
                    <a:lumMod val="25000"/>
                  </a:srgbClr>
                </a:solidFill>
                <a:effectLst/>
                <a:uLnTx/>
                <a:uFillTx/>
                <a:latin typeface="Aptos ExtraBold" panose="020B0004020202020204" pitchFamily="34" charset="0"/>
                <a:ea typeface="+mn-ea"/>
                <a:cs typeface="+mn-cs"/>
              </a:rPr>
              <a:t>GTS Technology Solutions</a:t>
            </a:r>
          </a:p>
        </p:txBody>
      </p:sp>
      <p:sp>
        <p:nvSpPr>
          <p:cNvPr id="14" name="TextBox 13">
            <a:extLst>
              <a:ext uri="{FF2B5EF4-FFF2-40B4-BE49-F238E27FC236}">
                <a16:creationId xmlns:a16="http://schemas.microsoft.com/office/drawing/2014/main" id="{0CC8550E-EC54-79B1-3542-C696F009116A}"/>
              </a:ext>
            </a:extLst>
          </p:cNvPr>
          <p:cNvSpPr txBox="1"/>
          <p:nvPr/>
        </p:nvSpPr>
        <p:spPr>
          <a:xfrm>
            <a:off x="157316" y="5562619"/>
            <a:ext cx="328397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CSC/DXC</a:t>
            </a:r>
          </a:p>
        </p:txBody>
      </p:sp>
      <p:sp>
        <p:nvSpPr>
          <p:cNvPr id="2" name="Slide Number Placeholder 1">
            <a:extLst>
              <a:ext uri="{FF2B5EF4-FFF2-40B4-BE49-F238E27FC236}">
                <a16:creationId xmlns:a16="http://schemas.microsoft.com/office/drawing/2014/main" id="{3E109A18-F422-BEF4-AE33-6A218FDE92E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2064991357"/>
      </p:ext>
    </p:extLst>
  </p:cSld>
  <p:clrMapOvr>
    <a:masterClrMapping/>
  </p:clrMapOvr>
  <mc:AlternateContent xmlns:mc="http://schemas.openxmlformats.org/markup-compatibility/2006" xmlns:p159="http://schemas.microsoft.com/office/powerpoint/2015/09/main">
    <mc:Choice Requires="p159">
      <p:transition spd="slow" advClick="0" advTm="20000">
        <p159:morph option="byObject"/>
      </p:transition>
    </mc:Choice>
    <mc:Fallback xmlns="">
      <p:transition spd="slow" advClick="0" advTm="20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60C7D02E-826B-3EA8-812C-E429E47CCC7F}"/>
              </a:ext>
            </a:extLst>
          </p:cNvPr>
          <p:cNvGrpSpPr/>
          <p:nvPr/>
        </p:nvGrpSpPr>
        <p:grpSpPr>
          <a:xfrm>
            <a:off x="773063" y="4355690"/>
            <a:ext cx="2868558" cy="5004619"/>
            <a:chOff x="773063" y="1410928"/>
            <a:chExt cx="2868558" cy="5004619"/>
          </a:xfrm>
        </p:grpSpPr>
        <p:sp>
          <p:nvSpPr>
            <p:cNvPr id="16" name="Rectangle: Rounded Corners 15">
              <a:extLst>
                <a:ext uri="{FF2B5EF4-FFF2-40B4-BE49-F238E27FC236}">
                  <a16:creationId xmlns:a16="http://schemas.microsoft.com/office/drawing/2014/main" id="{F31D7D0C-627A-5FB6-F3F8-439582C31C70}"/>
                </a:ext>
              </a:extLst>
            </p:cNvPr>
            <p:cNvSpPr/>
            <p:nvPr/>
          </p:nvSpPr>
          <p:spPr>
            <a:xfrm>
              <a:off x="779206"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4" name="TextBox 23">
              <a:extLst>
                <a:ext uri="{FF2B5EF4-FFF2-40B4-BE49-F238E27FC236}">
                  <a16:creationId xmlns:a16="http://schemas.microsoft.com/office/drawing/2014/main" id="{FEBF9439-18EE-7EDE-BD54-1ADA6AC60B93}"/>
                </a:ext>
              </a:extLst>
            </p:cNvPr>
            <p:cNvSpPr txBox="1"/>
            <p:nvPr/>
          </p:nvSpPr>
          <p:spPr>
            <a:xfrm>
              <a:off x="773063" y="2541241"/>
              <a:ext cx="2868558" cy="230832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rPr>
                <a:t>pptgem.gumroad.com and get amazing templates today. These templates will surely impress your audiences. These templates will fit for any topic. Link in profile.</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28" name="Graphic 27" descr="Books with solid fill">
              <a:extLst>
                <a:ext uri="{FF2B5EF4-FFF2-40B4-BE49-F238E27FC236}">
                  <a16:creationId xmlns:a16="http://schemas.microsoft.com/office/drawing/2014/main" id="{B1C2078A-36B6-50F4-1B3B-9688C3C388D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50141" y="1518885"/>
              <a:ext cx="914400" cy="914400"/>
            </a:xfrm>
            <a:prstGeom prst="rect">
              <a:avLst/>
            </a:prstGeom>
          </p:spPr>
        </p:pic>
      </p:grpSp>
      <p:grpSp>
        <p:nvGrpSpPr>
          <p:cNvPr id="33" name="Group 32">
            <a:extLst>
              <a:ext uri="{FF2B5EF4-FFF2-40B4-BE49-F238E27FC236}">
                <a16:creationId xmlns:a16="http://schemas.microsoft.com/office/drawing/2014/main" id="{F5945470-DD1C-D194-A03C-58499DF51DE8}"/>
              </a:ext>
            </a:extLst>
          </p:cNvPr>
          <p:cNvGrpSpPr/>
          <p:nvPr/>
        </p:nvGrpSpPr>
        <p:grpSpPr>
          <a:xfrm>
            <a:off x="4661721" y="4355690"/>
            <a:ext cx="2868558" cy="5004619"/>
            <a:chOff x="4661721" y="1410928"/>
            <a:chExt cx="2868558" cy="5004619"/>
          </a:xfrm>
        </p:grpSpPr>
        <p:sp>
          <p:nvSpPr>
            <p:cNvPr id="17" name="Rectangle: Rounded Corners 16">
              <a:extLst>
                <a:ext uri="{FF2B5EF4-FFF2-40B4-BE49-F238E27FC236}">
                  <a16:creationId xmlns:a16="http://schemas.microsoft.com/office/drawing/2014/main" id="{21244638-80DF-427F-82CB-51963BAF6C66}"/>
                </a:ext>
              </a:extLst>
            </p:cNvPr>
            <p:cNvSpPr/>
            <p:nvPr/>
          </p:nvSpPr>
          <p:spPr>
            <a:xfrm>
              <a:off x="4674009"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5" name="TextBox 24">
              <a:extLst>
                <a:ext uri="{FF2B5EF4-FFF2-40B4-BE49-F238E27FC236}">
                  <a16:creationId xmlns:a16="http://schemas.microsoft.com/office/drawing/2014/main" id="{EA5B0DF4-284F-8DAF-BDFD-623853C47529}"/>
                </a:ext>
              </a:extLst>
            </p:cNvPr>
            <p:cNvSpPr txBox="1"/>
            <p:nvPr/>
          </p:nvSpPr>
          <p:spPr>
            <a:xfrm>
              <a:off x="4661721" y="2540843"/>
              <a:ext cx="2868558" cy="203132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rPr>
                <a:t>pptgem.gumroad.com and get amazing templates today. These templates will surely impress your audiences. These templates will fit for any topic.</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0" name="Graphic 29" descr="Bullseye with solid fill">
              <a:extLst>
                <a:ext uri="{FF2B5EF4-FFF2-40B4-BE49-F238E27FC236}">
                  <a16:creationId xmlns:a16="http://schemas.microsoft.com/office/drawing/2014/main" id="{EA3208E9-EFE1-65AE-C8D9-983C5513497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38799" y="1533917"/>
              <a:ext cx="914400" cy="914400"/>
            </a:xfrm>
            <a:prstGeom prst="rect">
              <a:avLst/>
            </a:prstGeom>
          </p:spPr>
        </p:pic>
      </p:grpSp>
      <p:grpSp>
        <p:nvGrpSpPr>
          <p:cNvPr id="34" name="Group 33">
            <a:extLst>
              <a:ext uri="{FF2B5EF4-FFF2-40B4-BE49-F238E27FC236}">
                <a16:creationId xmlns:a16="http://schemas.microsoft.com/office/drawing/2014/main" id="{9B464C7B-C48B-8F6B-522C-EF8952E1DAFF}"/>
              </a:ext>
            </a:extLst>
          </p:cNvPr>
          <p:cNvGrpSpPr/>
          <p:nvPr/>
        </p:nvGrpSpPr>
        <p:grpSpPr>
          <a:xfrm>
            <a:off x="8562667" y="4355689"/>
            <a:ext cx="2868558" cy="5004619"/>
            <a:chOff x="8562667" y="1410927"/>
            <a:chExt cx="2868558" cy="5004619"/>
          </a:xfrm>
        </p:grpSpPr>
        <p:sp>
          <p:nvSpPr>
            <p:cNvPr id="18" name="Rectangle: Rounded Corners 17">
              <a:extLst>
                <a:ext uri="{FF2B5EF4-FFF2-40B4-BE49-F238E27FC236}">
                  <a16:creationId xmlns:a16="http://schemas.microsoft.com/office/drawing/2014/main" id="{F72DF816-6ED6-0DB5-3CED-73DC0F9AF3D1}"/>
                </a:ext>
              </a:extLst>
            </p:cNvPr>
            <p:cNvSpPr/>
            <p:nvPr/>
          </p:nvSpPr>
          <p:spPr>
            <a:xfrm>
              <a:off x="8562667" y="1410927"/>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6" name="TextBox 25">
              <a:extLst>
                <a:ext uri="{FF2B5EF4-FFF2-40B4-BE49-F238E27FC236}">
                  <a16:creationId xmlns:a16="http://schemas.microsoft.com/office/drawing/2014/main" id="{364775C2-5BF4-D432-4B4F-F32546283613}"/>
                </a:ext>
              </a:extLst>
            </p:cNvPr>
            <p:cNvSpPr txBox="1"/>
            <p:nvPr/>
          </p:nvSpPr>
          <p:spPr>
            <a:xfrm>
              <a:off x="8562667" y="2540843"/>
              <a:ext cx="2868558" cy="230832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rPr>
                <a:t>pptgem.gumroad.com and get amazing templates today. These templates will surely impress your audiences. These templates will fit for any topic. Link in profile.</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2" name="Graphic 31" descr="Construction worker male with solid fill">
              <a:extLst>
                <a:ext uri="{FF2B5EF4-FFF2-40B4-BE49-F238E27FC236}">
                  <a16:creationId xmlns:a16="http://schemas.microsoft.com/office/drawing/2014/main" id="{A60E1405-DC74-C0ED-95AD-FF66C37954E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539746" y="1533917"/>
              <a:ext cx="914400" cy="914400"/>
            </a:xfrm>
            <a:prstGeom prst="rect">
              <a:avLst/>
            </a:prstGeom>
          </p:spPr>
        </p:pic>
      </p:grpSp>
      <p:sp>
        <p:nvSpPr>
          <p:cNvPr id="11" name="Freeform: Shape 10">
            <a:extLst>
              <a:ext uri="{FF2B5EF4-FFF2-40B4-BE49-F238E27FC236}">
                <a16:creationId xmlns:a16="http://schemas.microsoft.com/office/drawing/2014/main" id="{966F0202-3FCC-CF8B-B3A1-D6FCC461A5A1}"/>
              </a:ext>
            </a:extLst>
          </p:cNvPr>
          <p:cNvSpPr/>
          <p:nvPr/>
        </p:nvSpPr>
        <p:spPr>
          <a:xfrm>
            <a:off x="4542502"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4" name="Freeform: Shape 13">
            <a:extLst>
              <a:ext uri="{FF2B5EF4-FFF2-40B4-BE49-F238E27FC236}">
                <a16:creationId xmlns:a16="http://schemas.microsoft.com/office/drawing/2014/main" id="{BF14ADC8-BCAD-FC34-4B87-5FAC78567F75}"/>
              </a:ext>
            </a:extLst>
          </p:cNvPr>
          <p:cNvSpPr/>
          <p:nvPr/>
        </p:nvSpPr>
        <p:spPr>
          <a:xfrm>
            <a:off x="653844"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5" name="Freeform: Shape 14">
            <a:extLst>
              <a:ext uri="{FF2B5EF4-FFF2-40B4-BE49-F238E27FC236}">
                <a16:creationId xmlns:a16="http://schemas.microsoft.com/office/drawing/2014/main" id="{8334C0CE-D166-EB8F-B6FE-76D357A2C201}"/>
              </a:ext>
            </a:extLst>
          </p:cNvPr>
          <p:cNvSpPr/>
          <p:nvPr/>
        </p:nvSpPr>
        <p:spPr>
          <a:xfrm>
            <a:off x="8431160" y="4704734"/>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9" name="TextBox 18">
            <a:extLst>
              <a:ext uri="{FF2B5EF4-FFF2-40B4-BE49-F238E27FC236}">
                <a16:creationId xmlns:a16="http://schemas.microsoft.com/office/drawing/2014/main" id="{2A4AD1AA-296F-7A18-1AD0-3ED7D3F4BDE9}"/>
              </a:ext>
            </a:extLst>
          </p:cNvPr>
          <p:cNvSpPr txBox="1"/>
          <p:nvPr/>
        </p:nvSpPr>
        <p:spPr>
          <a:xfrm>
            <a:off x="653844" y="5742039"/>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 Randleas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David.randleas@mckesson.com</a:t>
            </a:r>
          </a:p>
        </p:txBody>
      </p:sp>
      <p:sp>
        <p:nvSpPr>
          <p:cNvPr id="21" name="TextBox 20">
            <a:extLst>
              <a:ext uri="{FF2B5EF4-FFF2-40B4-BE49-F238E27FC236}">
                <a16:creationId xmlns:a16="http://schemas.microsoft.com/office/drawing/2014/main" id="{932B7D2E-A377-2528-0C51-AB7E03347913}"/>
              </a:ext>
            </a:extLst>
          </p:cNvPr>
          <p:cNvSpPr txBox="1"/>
          <p:nvPr/>
        </p:nvSpPr>
        <p:spPr>
          <a:xfrm>
            <a:off x="4545575" y="5737123"/>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Tom Shaw</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tshaw8@dxc.com</a:t>
            </a:r>
          </a:p>
        </p:txBody>
      </p:sp>
      <p:sp>
        <p:nvSpPr>
          <p:cNvPr id="22" name="TextBox 21">
            <a:extLst>
              <a:ext uri="{FF2B5EF4-FFF2-40B4-BE49-F238E27FC236}">
                <a16:creationId xmlns:a16="http://schemas.microsoft.com/office/drawing/2014/main" id="{D5922E28-23D1-73D4-5EF0-8061F9CD1D11}"/>
              </a:ext>
            </a:extLst>
          </p:cNvPr>
          <p:cNvSpPr txBox="1"/>
          <p:nvPr/>
        </p:nvSpPr>
        <p:spPr>
          <a:xfrm>
            <a:off x="8437306" y="5732207"/>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RayAnn Long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Marie.Tenorio@microsoft.com</a:t>
            </a:r>
          </a:p>
        </p:txBody>
      </p:sp>
      <p:sp>
        <p:nvSpPr>
          <p:cNvPr id="2" name="TextBox 1">
            <a:extLst>
              <a:ext uri="{FF2B5EF4-FFF2-40B4-BE49-F238E27FC236}">
                <a16:creationId xmlns:a16="http://schemas.microsoft.com/office/drawing/2014/main" id="{DD992949-B767-BDCE-90DE-6C0A994DFF23}"/>
              </a:ext>
            </a:extLst>
          </p:cNvPr>
          <p:cNvSpPr txBox="1"/>
          <p:nvPr/>
        </p:nvSpPr>
        <p:spPr>
          <a:xfrm>
            <a:off x="1033670" y="1769165"/>
            <a:ext cx="10108095"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200" b="0" i="0" u="none" strike="noStrike" kern="1200" cap="none" spc="0" normalizeH="0" baseline="0" noProof="0" dirty="0">
                <a:ln>
                  <a:noFill/>
                </a:ln>
                <a:solidFill>
                  <a:prstClr val="white"/>
                </a:solidFill>
                <a:effectLst/>
                <a:uLnTx/>
                <a:uFillTx/>
                <a:latin typeface="Ancient" panose="02000606020000020003" pitchFamily="2" charset="0"/>
                <a:ea typeface="+mn-ea"/>
                <a:cs typeface="+mn-cs"/>
              </a:rPr>
              <a:t>REFERENCES</a:t>
            </a:r>
          </a:p>
        </p:txBody>
      </p:sp>
      <p:sp>
        <p:nvSpPr>
          <p:cNvPr id="3" name="Slide Number Placeholder 2">
            <a:extLst>
              <a:ext uri="{FF2B5EF4-FFF2-40B4-BE49-F238E27FC236}">
                <a16:creationId xmlns:a16="http://schemas.microsoft.com/office/drawing/2014/main" id="{19BDF96C-3F96-2F4D-B6AC-C57928C1CBE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2108823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0">
        <p159:morph option="byObject"/>
      </p:transition>
    </mc:Choice>
    <mc:Fallback xmlns="">
      <p:transition spd="slow" advClick="0" advTm="10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7C8ECE2-56D1-5C24-43B9-0D24AEF7A684}"/>
            </a:ext>
          </a:extLst>
        </p:cNvPr>
        <p:cNvGrpSpPr/>
        <p:nvPr/>
      </p:nvGrpSpPr>
      <p:grpSpPr>
        <a:xfrm>
          <a:off x="0" y="0"/>
          <a:ext cx="0" cy="0"/>
          <a:chOff x="0" y="0"/>
          <a:chExt cx="0" cy="0"/>
        </a:xfrm>
      </p:grpSpPr>
      <p:grpSp>
        <p:nvGrpSpPr>
          <p:cNvPr id="35" name="Group 34">
            <a:extLst>
              <a:ext uri="{FF2B5EF4-FFF2-40B4-BE49-F238E27FC236}">
                <a16:creationId xmlns:a16="http://schemas.microsoft.com/office/drawing/2014/main" id="{ABE9972F-CEFE-FFE2-DDA2-81725991CD4E}"/>
              </a:ext>
            </a:extLst>
          </p:cNvPr>
          <p:cNvGrpSpPr/>
          <p:nvPr/>
        </p:nvGrpSpPr>
        <p:grpSpPr>
          <a:xfrm>
            <a:off x="773063" y="1410928"/>
            <a:ext cx="2868558" cy="5004619"/>
            <a:chOff x="773063" y="1410928"/>
            <a:chExt cx="2868558" cy="5004619"/>
          </a:xfrm>
        </p:grpSpPr>
        <p:sp>
          <p:nvSpPr>
            <p:cNvPr id="16" name="Rectangle: Rounded Corners 15">
              <a:extLst>
                <a:ext uri="{FF2B5EF4-FFF2-40B4-BE49-F238E27FC236}">
                  <a16:creationId xmlns:a16="http://schemas.microsoft.com/office/drawing/2014/main" id="{4C170755-748C-3594-4F7F-B5BB111F3B46}"/>
                </a:ext>
              </a:extLst>
            </p:cNvPr>
            <p:cNvSpPr/>
            <p:nvPr/>
          </p:nvSpPr>
          <p:spPr>
            <a:xfrm>
              <a:off x="779206"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4" name="TextBox 23">
              <a:extLst>
                <a:ext uri="{FF2B5EF4-FFF2-40B4-BE49-F238E27FC236}">
                  <a16:creationId xmlns:a16="http://schemas.microsoft.com/office/drawing/2014/main" id="{68F3F4C1-A6B3-501F-E12A-966843658CC5}"/>
                </a:ext>
              </a:extLst>
            </p:cNvPr>
            <p:cNvSpPr txBox="1"/>
            <p:nvPr/>
          </p:nvSpPr>
          <p:spPr>
            <a:xfrm>
              <a:off x="773063" y="2541241"/>
              <a:ext cx="2868558" cy="2246769"/>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ptos" panose="02110004020202020204"/>
                  <a:ea typeface="+mn-ea"/>
                  <a:cs typeface="+mn-cs"/>
                </a:rPr>
                <a:t>As Howard’s manager, I’ve seen firsthand his dedication, technical expertise, and strong work ethic. He tackles complex challenges, supports his team, and consistently delivers excellent results. Howard’s professionalism and positive attitude make him an outstanding asset to any organization.</a:t>
              </a:r>
              <a:endParaRPr kumimoji="0" lang="en-US" sz="14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28" name="Graphic 27" descr="Books with solid fill">
              <a:extLst>
                <a:ext uri="{FF2B5EF4-FFF2-40B4-BE49-F238E27FC236}">
                  <a16:creationId xmlns:a16="http://schemas.microsoft.com/office/drawing/2014/main" id="{106F2A6F-9C53-7B18-35F7-0C862513B2C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50141" y="1518885"/>
              <a:ext cx="914400" cy="914400"/>
            </a:xfrm>
            <a:prstGeom prst="rect">
              <a:avLst/>
            </a:prstGeom>
          </p:spPr>
        </p:pic>
      </p:grpSp>
      <p:grpSp>
        <p:nvGrpSpPr>
          <p:cNvPr id="33" name="Group 32">
            <a:extLst>
              <a:ext uri="{FF2B5EF4-FFF2-40B4-BE49-F238E27FC236}">
                <a16:creationId xmlns:a16="http://schemas.microsoft.com/office/drawing/2014/main" id="{81B764D9-3B19-BAB3-3D5A-C1E190D58546}"/>
              </a:ext>
            </a:extLst>
          </p:cNvPr>
          <p:cNvGrpSpPr/>
          <p:nvPr/>
        </p:nvGrpSpPr>
        <p:grpSpPr>
          <a:xfrm>
            <a:off x="4661721" y="4355690"/>
            <a:ext cx="2868558" cy="5004619"/>
            <a:chOff x="4661721" y="1410928"/>
            <a:chExt cx="2868558" cy="5004619"/>
          </a:xfrm>
        </p:grpSpPr>
        <p:sp>
          <p:nvSpPr>
            <p:cNvPr id="17" name="Rectangle: Rounded Corners 16">
              <a:extLst>
                <a:ext uri="{FF2B5EF4-FFF2-40B4-BE49-F238E27FC236}">
                  <a16:creationId xmlns:a16="http://schemas.microsoft.com/office/drawing/2014/main" id="{99814320-9C91-246E-DF55-F28F23C5A344}"/>
                </a:ext>
              </a:extLst>
            </p:cNvPr>
            <p:cNvSpPr/>
            <p:nvPr/>
          </p:nvSpPr>
          <p:spPr>
            <a:xfrm>
              <a:off x="4674009"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5" name="TextBox 24">
              <a:extLst>
                <a:ext uri="{FF2B5EF4-FFF2-40B4-BE49-F238E27FC236}">
                  <a16:creationId xmlns:a16="http://schemas.microsoft.com/office/drawing/2014/main" id="{9156EC7A-2A19-237A-1D43-49634CA39993}"/>
                </a:ext>
              </a:extLst>
            </p:cNvPr>
            <p:cNvSpPr txBox="1"/>
            <p:nvPr/>
          </p:nvSpPr>
          <p:spPr>
            <a:xfrm>
              <a:off x="4661721" y="2540843"/>
              <a:ext cx="2868558" cy="203132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rPr>
                <a:t>pptgem.gumroad.com and get amazing templates today. These templates will surely impress your audiences. These templates will fit for any topic.</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0" name="Graphic 29" descr="Bullseye with solid fill">
              <a:extLst>
                <a:ext uri="{FF2B5EF4-FFF2-40B4-BE49-F238E27FC236}">
                  <a16:creationId xmlns:a16="http://schemas.microsoft.com/office/drawing/2014/main" id="{E6EF6D29-CCC7-FD25-1244-73FB9DBD305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38799" y="1533917"/>
              <a:ext cx="914400" cy="914400"/>
            </a:xfrm>
            <a:prstGeom prst="rect">
              <a:avLst/>
            </a:prstGeom>
          </p:spPr>
        </p:pic>
      </p:grpSp>
      <p:grpSp>
        <p:nvGrpSpPr>
          <p:cNvPr id="34" name="Group 33">
            <a:extLst>
              <a:ext uri="{FF2B5EF4-FFF2-40B4-BE49-F238E27FC236}">
                <a16:creationId xmlns:a16="http://schemas.microsoft.com/office/drawing/2014/main" id="{DDCC15C8-5FC1-5AF9-00C1-99CB88A95A82}"/>
              </a:ext>
            </a:extLst>
          </p:cNvPr>
          <p:cNvGrpSpPr/>
          <p:nvPr/>
        </p:nvGrpSpPr>
        <p:grpSpPr>
          <a:xfrm>
            <a:off x="8562667" y="4355689"/>
            <a:ext cx="2868558" cy="5004619"/>
            <a:chOff x="8562667" y="1410927"/>
            <a:chExt cx="2868558" cy="5004619"/>
          </a:xfrm>
        </p:grpSpPr>
        <p:sp>
          <p:nvSpPr>
            <p:cNvPr id="18" name="Rectangle: Rounded Corners 17">
              <a:extLst>
                <a:ext uri="{FF2B5EF4-FFF2-40B4-BE49-F238E27FC236}">
                  <a16:creationId xmlns:a16="http://schemas.microsoft.com/office/drawing/2014/main" id="{3C02CCCB-02BB-59EA-F418-46A0FC217275}"/>
                </a:ext>
              </a:extLst>
            </p:cNvPr>
            <p:cNvSpPr/>
            <p:nvPr/>
          </p:nvSpPr>
          <p:spPr>
            <a:xfrm>
              <a:off x="8562667" y="1410927"/>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6" name="TextBox 25">
              <a:extLst>
                <a:ext uri="{FF2B5EF4-FFF2-40B4-BE49-F238E27FC236}">
                  <a16:creationId xmlns:a16="http://schemas.microsoft.com/office/drawing/2014/main" id="{B6382BA7-1E23-E5AE-0CBA-CE3E7884D49F}"/>
                </a:ext>
              </a:extLst>
            </p:cNvPr>
            <p:cNvSpPr txBox="1"/>
            <p:nvPr/>
          </p:nvSpPr>
          <p:spPr>
            <a:xfrm>
              <a:off x="8562667" y="2540843"/>
              <a:ext cx="2868558" cy="230832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rPr>
                <a:t>pptgem.gumroad.com and get amazing templates today. These templates will surely impress your audiences. These templates will fit for any topic. Link in profile.</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2" name="Graphic 31" descr="Construction worker male with solid fill">
              <a:extLst>
                <a:ext uri="{FF2B5EF4-FFF2-40B4-BE49-F238E27FC236}">
                  <a16:creationId xmlns:a16="http://schemas.microsoft.com/office/drawing/2014/main" id="{902F897B-1F2D-9183-C41E-EC703421E68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539746" y="1533917"/>
              <a:ext cx="914400" cy="914400"/>
            </a:xfrm>
            <a:prstGeom prst="rect">
              <a:avLst/>
            </a:prstGeom>
          </p:spPr>
        </p:pic>
      </p:grpSp>
      <p:sp>
        <p:nvSpPr>
          <p:cNvPr id="11" name="Freeform: Shape 10">
            <a:extLst>
              <a:ext uri="{FF2B5EF4-FFF2-40B4-BE49-F238E27FC236}">
                <a16:creationId xmlns:a16="http://schemas.microsoft.com/office/drawing/2014/main" id="{E4D63EA5-269F-3FEF-84F6-10452AF37160}"/>
              </a:ext>
            </a:extLst>
          </p:cNvPr>
          <p:cNvSpPr/>
          <p:nvPr/>
        </p:nvSpPr>
        <p:spPr>
          <a:xfrm>
            <a:off x="4542502"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4" name="Freeform: Shape 13">
            <a:extLst>
              <a:ext uri="{FF2B5EF4-FFF2-40B4-BE49-F238E27FC236}">
                <a16:creationId xmlns:a16="http://schemas.microsoft.com/office/drawing/2014/main" id="{4E508D08-28B8-9CF9-0B69-8B10FCCED576}"/>
              </a:ext>
            </a:extLst>
          </p:cNvPr>
          <p:cNvSpPr/>
          <p:nvPr/>
        </p:nvSpPr>
        <p:spPr>
          <a:xfrm>
            <a:off x="653844"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5" name="Freeform: Shape 14">
            <a:extLst>
              <a:ext uri="{FF2B5EF4-FFF2-40B4-BE49-F238E27FC236}">
                <a16:creationId xmlns:a16="http://schemas.microsoft.com/office/drawing/2014/main" id="{6BA1F2DB-EBEE-6612-1BB0-173197EAFE1D}"/>
              </a:ext>
            </a:extLst>
          </p:cNvPr>
          <p:cNvSpPr/>
          <p:nvPr/>
        </p:nvSpPr>
        <p:spPr>
          <a:xfrm>
            <a:off x="8431160" y="4704734"/>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extBox 1">
            <a:extLst>
              <a:ext uri="{FF2B5EF4-FFF2-40B4-BE49-F238E27FC236}">
                <a16:creationId xmlns:a16="http://schemas.microsoft.com/office/drawing/2014/main" id="{BFEC570D-1F8E-9BDE-E2C5-FDFC0175D247}"/>
              </a:ext>
            </a:extLst>
          </p:cNvPr>
          <p:cNvSpPr txBox="1"/>
          <p:nvPr/>
        </p:nvSpPr>
        <p:spPr>
          <a:xfrm>
            <a:off x="653844" y="5742039"/>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 Randleas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David.randleas@mckesson.com</a:t>
            </a:r>
          </a:p>
        </p:txBody>
      </p:sp>
      <p:sp>
        <p:nvSpPr>
          <p:cNvPr id="3" name="TextBox 2">
            <a:extLst>
              <a:ext uri="{FF2B5EF4-FFF2-40B4-BE49-F238E27FC236}">
                <a16:creationId xmlns:a16="http://schemas.microsoft.com/office/drawing/2014/main" id="{BFAE74EA-5C1B-8799-B6C9-400CA7774DB3}"/>
              </a:ext>
            </a:extLst>
          </p:cNvPr>
          <p:cNvSpPr txBox="1"/>
          <p:nvPr/>
        </p:nvSpPr>
        <p:spPr>
          <a:xfrm>
            <a:off x="4545575" y="5737123"/>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Tom Shaw</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tshaw8@dxc.com</a:t>
            </a:r>
          </a:p>
        </p:txBody>
      </p:sp>
      <p:sp>
        <p:nvSpPr>
          <p:cNvPr id="4" name="TextBox 3">
            <a:extLst>
              <a:ext uri="{FF2B5EF4-FFF2-40B4-BE49-F238E27FC236}">
                <a16:creationId xmlns:a16="http://schemas.microsoft.com/office/drawing/2014/main" id="{32BDA5AD-8670-39D2-F130-352F8E516E3C}"/>
              </a:ext>
            </a:extLst>
          </p:cNvPr>
          <p:cNvSpPr txBox="1"/>
          <p:nvPr/>
        </p:nvSpPr>
        <p:spPr>
          <a:xfrm>
            <a:off x="8437306" y="5732207"/>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RayAnn Long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Marie.Tenorio@microsoft.com</a:t>
            </a:r>
          </a:p>
        </p:txBody>
      </p:sp>
      <p:sp>
        <p:nvSpPr>
          <p:cNvPr id="5" name="Slide Number Placeholder 4">
            <a:extLst>
              <a:ext uri="{FF2B5EF4-FFF2-40B4-BE49-F238E27FC236}">
                <a16:creationId xmlns:a16="http://schemas.microsoft.com/office/drawing/2014/main" id="{C0A5B558-AC46-3609-A3DE-13001A0539C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140446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0">
        <p159:morph option="byObject"/>
      </p:transition>
    </mc:Choice>
    <mc:Fallback xmlns="">
      <p:transition spd="slow" advClick="0" advTm="10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B395F79-4D01-A2D4-BD6A-9869AEDAA581}"/>
            </a:ext>
          </a:extLst>
        </p:cNvPr>
        <p:cNvGrpSpPr/>
        <p:nvPr/>
      </p:nvGrpSpPr>
      <p:grpSpPr>
        <a:xfrm>
          <a:off x="0" y="0"/>
          <a:ext cx="0" cy="0"/>
          <a:chOff x="0" y="0"/>
          <a:chExt cx="0" cy="0"/>
        </a:xfrm>
      </p:grpSpPr>
      <p:grpSp>
        <p:nvGrpSpPr>
          <p:cNvPr id="35" name="Group 34">
            <a:extLst>
              <a:ext uri="{FF2B5EF4-FFF2-40B4-BE49-F238E27FC236}">
                <a16:creationId xmlns:a16="http://schemas.microsoft.com/office/drawing/2014/main" id="{69C671E7-CD95-554A-1069-5655AB5A1231}"/>
              </a:ext>
            </a:extLst>
          </p:cNvPr>
          <p:cNvGrpSpPr/>
          <p:nvPr/>
        </p:nvGrpSpPr>
        <p:grpSpPr>
          <a:xfrm>
            <a:off x="773063" y="4355690"/>
            <a:ext cx="2868558" cy="5004619"/>
            <a:chOff x="773063" y="1410928"/>
            <a:chExt cx="2868558" cy="5004619"/>
          </a:xfrm>
        </p:grpSpPr>
        <p:sp>
          <p:nvSpPr>
            <p:cNvPr id="16" name="Rectangle: Rounded Corners 15">
              <a:extLst>
                <a:ext uri="{FF2B5EF4-FFF2-40B4-BE49-F238E27FC236}">
                  <a16:creationId xmlns:a16="http://schemas.microsoft.com/office/drawing/2014/main" id="{EAED6D27-59DA-A248-89DD-996A60B33C13}"/>
                </a:ext>
              </a:extLst>
            </p:cNvPr>
            <p:cNvSpPr/>
            <p:nvPr/>
          </p:nvSpPr>
          <p:spPr>
            <a:xfrm>
              <a:off x="779206"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4" name="TextBox 23">
              <a:extLst>
                <a:ext uri="{FF2B5EF4-FFF2-40B4-BE49-F238E27FC236}">
                  <a16:creationId xmlns:a16="http://schemas.microsoft.com/office/drawing/2014/main" id="{CEACA5C4-F710-670F-A0D3-94C0F41B857A}"/>
                </a:ext>
              </a:extLst>
            </p:cNvPr>
            <p:cNvSpPr txBox="1"/>
            <p:nvPr/>
          </p:nvSpPr>
          <p:spPr>
            <a:xfrm>
              <a:off x="773063" y="2541241"/>
              <a:ext cx="2868558" cy="230832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rPr>
                <a:t>pptgem.gumroad.com and get amazing templates today. These templates will surely impress your audiences. These templates will fit for any topic. Link in profile.</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28" name="Graphic 27" descr="Books with solid fill">
              <a:extLst>
                <a:ext uri="{FF2B5EF4-FFF2-40B4-BE49-F238E27FC236}">
                  <a16:creationId xmlns:a16="http://schemas.microsoft.com/office/drawing/2014/main" id="{28D7AAE7-06CF-59A7-F3CE-32DE35A2A1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50141" y="1518885"/>
              <a:ext cx="914400" cy="914400"/>
            </a:xfrm>
            <a:prstGeom prst="rect">
              <a:avLst/>
            </a:prstGeom>
          </p:spPr>
        </p:pic>
      </p:grpSp>
      <p:grpSp>
        <p:nvGrpSpPr>
          <p:cNvPr id="33" name="Group 32">
            <a:extLst>
              <a:ext uri="{FF2B5EF4-FFF2-40B4-BE49-F238E27FC236}">
                <a16:creationId xmlns:a16="http://schemas.microsoft.com/office/drawing/2014/main" id="{B0E677BF-BD62-EFBE-87E3-487D4411791F}"/>
              </a:ext>
            </a:extLst>
          </p:cNvPr>
          <p:cNvGrpSpPr/>
          <p:nvPr/>
        </p:nvGrpSpPr>
        <p:grpSpPr>
          <a:xfrm>
            <a:off x="4661721" y="1410928"/>
            <a:ext cx="2868558" cy="5004619"/>
            <a:chOff x="4661721" y="1410928"/>
            <a:chExt cx="2868558" cy="5004619"/>
          </a:xfrm>
        </p:grpSpPr>
        <p:sp>
          <p:nvSpPr>
            <p:cNvPr id="17" name="Rectangle: Rounded Corners 16">
              <a:extLst>
                <a:ext uri="{FF2B5EF4-FFF2-40B4-BE49-F238E27FC236}">
                  <a16:creationId xmlns:a16="http://schemas.microsoft.com/office/drawing/2014/main" id="{C35A12F3-EA06-6E3B-9739-3374460E999F}"/>
                </a:ext>
              </a:extLst>
            </p:cNvPr>
            <p:cNvSpPr/>
            <p:nvPr/>
          </p:nvSpPr>
          <p:spPr>
            <a:xfrm>
              <a:off x="4674009"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5" name="TextBox 24">
              <a:extLst>
                <a:ext uri="{FF2B5EF4-FFF2-40B4-BE49-F238E27FC236}">
                  <a16:creationId xmlns:a16="http://schemas.microsoft.com/office/drawing/2014/main" id="{674605E9-B12E-BAE9-7C4B-26DD8A3EDC9A}"/>
                </a:ext>
              </a:extLst>
            </p:cNvPr>
            <p:cNvSpPr txBox="1"/>
            <p:nvPr/>
          </p:nvSpPr>
          <p:spPr>
            <a:xfrm>
              <a:off x="4661721" y="2540843"/>
              <a:ext cx="2868558" cy="2092881"/>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ptos" panose="02110004020202020204"/>
                  <a:ea typeface="+mn-ea"/>
                  <a:cs typeface="+mn-cs"/>
                </a:rPr>
                <a:t>I’ve known Howard for 15 years as both a friend and colleague. He’s genuine, knowledgeable, and always ready to help. Howard’s technical skills and dedication have made a real difference to our team’s success and customer satisfaction. Any company would be lucky to have him.</a:t>
              </a:r>
              <a:endParaRPr kumimoji="0" lang="en-US" sz="14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0" name="Graphic 29" descr="Bullseye with solid fill">
              <a:extLst>
                <a:ext uri="{FF2B5EF4-FFF2-40B4-BE49-F238E27FC236}">
                  <a16:creationId xmlns:a16="http://schemas.microsoft.com/office/drawing/2014/main" id="{460102DC-9F2A-28B7-3424-232F6646ED5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38799" y="1533917"/>
              <a:ext cx="914400" cy="914400"/>
            </a:xfrm>
            <a:prstGeom prst="rect">
              <a:avLst/>
            </a:prstGeom>
          </p:spPr>
        </p:pic>
      </p:grpSp>
      <p:grpSp>
        <p:nvGrpSpPr>
          <p:cNvPr id="34" name="Group 33">
            <a:extLst>
              <a:ext uri="{FF2B5EF4-FFF2-40B4-BE49-F238E27FC236}">
                <a16:creationId xmlns:a16="http://schemas.microsoft.com/office/drawing/2014/main" id="{96D593B8-BA2B-8412-7FD8-9A0558C43A20}"/>
              </a:ext>
            </a:extLst>
          </p:cNvPr>
          <p:cNvGrpSpPr/>
          <p:nvPr/>
        </p:nvGrpSpPr>
        <p:grpSpPr>
          <a:xfrm>
            <a:off x="8562667" y="4355689"/>
            <a:ext cx="2868558" cy="5004619"/>
            <a:chOff x="8562667" y="1410927"/>
            <a:chExt cx="2868558" cy="5004619"/>
          </a:xfrm>
        </p:grpSpPr>
        <p:sp>
          <p:nvSpPr>
            <p:cNvPr id="18" name="Rectangle: Rounded Corners 17">
              <a:extLst>
                <a:ext uri="{FF2B5EF4-FFF2-40B4-BE49-F238E27FC236}">
                  <a16:creationId xmlns:a16="http://schemas.microsoft.com/office/drawing/2014/main" id="{344722AD-0D50-8DE1-FF1F-2039BF1B02BC}"/>
                </a:ext>
              </a:extLst>
            </p:cNvPr>
            <p:cNvSpPr/>
            <p:nvPr/>
          </p:nvSpPr>
          <p:spPr>
            <a:xfrm>
              <a:off x="8562667" y="1410927"/>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6" name="TextBox 25">
              <a:extLst>
                <a:ext uri="{FF2B5EF4-FFF2-40B4-BE49-F238E27FC236}">
                  <a16:creationId xmlns:a16="http://schemas.microsoft.com/office/drawing/2014/main" id="{3E2F9358-09B2-DC11-6761-9FBD062AC129}"/>
                </a:ext>
              </a:extLst>
            </p:cNvPr>
            <p:cNvSpPr txBox="1"/>
            <p:nvPr/>
          </p:nvSpPr>
          <p:spPr>
            <a:xfrm>
              <a:off x="8562667" y="2540843"/>
              <a:ext cx="2868558" cy="230832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rPr>
                <a:t>pptgem.gumroad.com and get amazing templates today. These templates will surely impress your audiences. These templates will fit for any topic. Link in profile.</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2" name="Graphic 31" descr="Construction worker male with solid fill">
              <a:extLst>
                <a:ext uri="{FF2B5EF4-FFF2-40B4-BE49-F238E27FC236}">
                  <a16:creationId xmlns:a16="http://schemas.microsoft.com/office/drawing/2014/main" id="{4D203A54-0399-85DB-0484-308938E6C46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539746" y="1533917"/>
              <a:ext cx="914400" cy="914400"/>
            </a:xfrm>
            <a:prstGeom prst="rect">
              <a:avLst/>
            </a:prstGeom>
          </p:spPr>
        </p:pic>
      </p:grpSp>
      <p:sp>
        <p:nvSpPr>
          <p:cNvPr id="11" name="Freeform: Shape 10">
            <a:extLst>
              <a:ext uri="{FF2B5EF4-FFF2-40B4-BE49-F238E27FC236}">
                <a16:creationId xmlns:a16="http://schemas.microsoft.com/office/drawing/2014/main" id="{8D52E0B0-F5B7-FE98-51AE-D0C2FD4BD465}"/>
              </a:ext>
            </a:extLst>
          </p:cNvPr>
          <p:cNvSpPr/>
          <p:nvPr/>
        </p:nvSpPr>
        <p:spPr>
          <a:xfrm>
            <a:off x="4542502"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4" name="Freeform: Shape 13">
            <a:extLst>
              <a:ext uri="{FF2B5EF4-FFF2-40B4-BE49-F238E27FC236}">
                <a16:creationId xmlns:a16="http://schemas.microsoft.com/office/drawing/2014/main" id="{CC27F81F-FC8B-999A-037F-AB8899F3B627}"/>
              </a:ext>
            </a:extLst>
          </p:cNvPr>
          <p:cNvSpPr/>
          <p:nvPr/>
        </p:nvSpPr>
        <p:spPr>
          <a:xfrm>
            <a:off x="653844"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5" name="Freeform: Shape 14">
            <a:extLst>
              <a:ext uri="{FF2B5EF4-FFF2-40B4-BE49-F238E27FC236}">
                <a16:creationId xmlns:a16="http://schemas.microsoft.com/office/drawing/2014/main" id="{D9724CC9-65FB-17C3-6E29-57479AC1082B}"/>
              </a:ext>
            </a:extLst>
          </p:cNvPr>
          <p:cNvSpPr/>
          <p:nvPr/>
        </p:nvSpPr>
        <p:spPr>
          <a:xfrm>
            <a:off x="8431160" y="4704734"/>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extBox 1">
            <a:extLst>
              <a:ext uri="{FF2B5EF4-FFF2-40B4-BE49-F238E27FC236}">
                <a16:creationId xmlns:a16="http://schemas.microsoft.com/office/drawing/2014/main" id="{45884663-DCAC-814C-2E86-03405DF89FFA}"/>
              </a:ext>
            </a:extLst>
          </p:cNvPr>
          <p:cNvSpPr txBox="1"/>
          <p:nvPr/>
        </p:nvSpPr>
        <p:spPr>
          <a:xfrm>
            <a:off x="653844" y="5742039"/>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 Randleas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David.randleas@mckesson.com</a:t>
            </a:r>
          </a:p>
        </p:txBody>
      </p:sp>
      <p:sp>
        <p:nvSpPr>
          <p:cNvPr id="3" name="TextBox 2">
            <a:extLst>
              <a:ext uri="{FF2B5EF4-FFF2-40B4-BE49-F238E27FC236}">
                <a16:creationId xmlns:a16="http://schemas.microsoft.com/office/drawing/2014/main" id="{8347EAA2-6032-101F-0C1A-2CBD31C7D9D1}"/>
              </a:ext>
            </a:extLst>
          </p:cNvPr>
          <p:cNvSpPr txBox="1"/>
          <p:nvPr/>
        </p:nvSpPr>
        <p:spPr>
          <a:xfrm>
            <a:off x="4545575" y="5737123"/>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Tom Shaw</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tshaw8@dxc.com</a:t>
            </a:r>
          </a:p>
        </p:txBody>
      </p:sp>
      <p:sp>
        <p:nvSpPr>
          <p:cNvPr id="4" name="TextBox 3">
            <a:extLst>
              <a:ext uri="{FF2B5EF4-FFF2-40B4-BE49-F238E27FC236}">
                <a16:creationId xmlns:a16="http://schemas.microsoft.com/office/drawing/2014/main" id="{34A6D90D-8263-E6F1-5344-CB3A21AA0DE0}"/>
              </a:ext>
            </a:extLst>
          </p:cNvPr>
          <p:cNvSpPr txBox="1"/>
          <p:nvPr/>
        </p:nvSpPr>
        <p:spPr>
          <a:xfrm>
            <a:off x="8437306" y="5732207"/>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RayAnn Long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Marie.Tenorio@microsoft.com</a:t>
            </a:r>
          </a:p>
        </p:txBody>
      </p:sp>
      <p:sp>
        <p:nvSpPr>
          <p:cNvPr id="5" name="Slide Number Placeholder 4">
            <a:extLst>
              <a:ext uri="{FF2B5EF4-FFF2-40B4-BE49-F238E27FC236}">
                <a16:creationId xmlns:a16="http://schemas.microsoft.com/office/drawing/2014/main" id="{3353BEB5-D718-FF3D-26A3-18E8EB595C2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1610540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0">
        <p159:morph option="byObject"/>
      </p:transition>
    </mc:Choice>
    <mc:Fallback xmlns="">
      <p:transition spd="slow" advClick="0" advTm="10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1A97471-BCF3-D426-AD8E-F6520805EF05}"/>
            </a:ext>
          </a:extLst>
        </p:cNvPr>
        <p:cNvGrpSpPr/>
        <p:nvPr/>
      </p:nvGrpSpPr>
      <p:grpSpPr>
        <a:xfrm>
          <a:off x="0" y="0"/>
          <a:ext cx="0" cy="0"/>
          <a:chOff x="0" y="0"/>
          <a:chExt cx="0" cy="0"/>
        </a:xfrm>
      </p:grpSpPr>
      <p:grpSp>
        <p:nvGrpSpPr>
          <p:cNvPr id="35" name="Group 34">
            <a:extLst>
              <a:ext uri="{FF2B5EF4-FFF2-40B4-BE49-F238E27FC236}">
                <a16:creationId xmlns:a16="http://schemas.microsoft.com/office/drawing/2014/main" id="{A8BBEFD6-D91D-5CA5-A420-5FC3344AC714}"/>
              </a:ext>
            </a:extLst>
          </p:cNvPr>
          <p:cNvGrpSpPr/>
          <p:nvPr/>
        </p:nvGrpSpPr>
        <p:grpSpPr>
          <a:xfrm>
            <a:off x="773063" y="4355690"/>
            <a:ext cx="2868558" cy="5004619"/>
            <a:chOff x="773063" y="1410928"/>
            <a:chExt cx="2868558" cy="5004619"/>
          </a:xfrm>
        </p:grpSpPr>
        <p:sp>
          <p:nvSpPr>
            <p:cNvPr id="16" name="Rectangle: Rounded Corners 15">
              <a:extLst>
                <a:ext uri="{FF2B5EF4-FFF2-40B4-BE49-F238E27FC236}">
                  <a16:creationId xmlns:a16="http://schemas.microsoft.com/office/drawing/2014/main" id="{7F97FAC9-54A1-B62F-3CCB-9263FE567020}"/>
                </a:ext>
              </a:extLst>
            </p:cNvPr>
            <p:cNvSpPr/>
            <p:nvPr/>
          </p:nvSpPr>
          <p:spPr>
            <a:xfrm>
              <a:off x="779206"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4" name="TextBox 23">
              <a:extLst>
                <a:ext uri="{FF2B5EF4-FFF2-40B4-BE49-F238E27FC236}">
                  <a16:creationId xmlns:a16="http://schemas.microsoft.com/office/drawing/2014/main" id="{8BE74A6F-714E-6DBF-A031-17AEDEF36BD0}"/>
                </a:ext>
              </a:extLst>
            </p:cNvPr>
            <p:cNvSpPr txBox="1"/>
            <p:nvPr/>
          </p:nvSpPr>
          <p:spPr>
            <a:xfrm>
              <a:off x="773063" y="2541241"/>
              <a:ext cx="2868558" cy="230832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rPr>
                <a:t>pptgem.gumroad.com and get amazing templates today. These templates will surely impress your audiences. These templates will fit for any topic. Link in profile.</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28" name="Graphic 27" descr="Books with solid fill">
              <a:extLst>
                <a:ext uri="{FF2B5EF4-FFF2-40B4-BE49-F238E27FC236}">
                  <a16:creationId xmlns:a16="http://schemas.microsoft.com/office/drawing/2014/main" id="{99E23B01-8F49-F8C5-9780-D51E4FE3B66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50141" y="1518885"/>
              <a:ext cx="914400" cy="914400"/>
            </a:xfrm>
            <a:prstGeom prst="rect">
              <a:avLst/>
            </a:prstGeom>
          </p:spPr>
        </p:pic>
      </p:grpSp>
      <p:grpSp>
        <p:nvGrpSpPr>
          <p:cNvPr id="33" name="Group 32">
            <a:extLst>
              <a:ext uri="{FF2B5EF4-FFF2-40B4-BE49-F238E27FC236}">
                <a16:creationId xmlns:a16="http://schemas.microsoft.com/office/drawing/2014/main" id="{FD537742-B1C4-963B-3A2D-A2A3E9640CE6}"/>
              </a:ext>
            </a:extLst>
          </p:cNvPr>
          <p:cNvGrpSpPr/>
          <p:nvPr/>
        </p:nvGrpSpPr>
        <p:grpSpPr>
          <a:xfrm>
            <a:off x="4661721" y="4355690"/>
            <a:ext cx="2868558" cy="5004619"/>
            <a:chOff x="4661721" y="1410928"/>
            <a:chExt cx="2868558" cy="5004619"/>
          </a:xfrm>
        </p:grpSpPr>
        <p:sp>
          <p:nvSpPr>
            <p:cNvPr id="17" name="Rectangle: Rounded Corners 16">
              <a:extLst>
                <a:ext uri="{FF2B5EF4-FFF2-40B4-BE49-F238E27FC236}">
                  <a16:creationId xmlns:a16="http://schemas.microsoft.com/office/drawing/2014/main" id="{11A64FF8-72C3-33AE-CB09-5C861DB296AC}"/>
                </a:ext>
              </a:extLst>
            </p:cNvPr>
            <p:cNvSpPr/>
            <p:nvPr/>
          </p:nvSpPr>
          <p:spPr>
            <a:xfrm>
              <a:off x="4674009" y="1410928"/>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5" name="TextBox 24">
              <a:extLst>
                <a:ext uri="{FF2B5EF4-FFF2-40B4-BE49-F238E27FC236}">
                  <a16:creationId xmlns:a16="http://schemas.microsoft.com/office/drawing/2014/main" id="{7787DCBD-3A3B-5A0C-D7C4-45ACE0E41BE8}"/>
                </a:ext>
              </a:extLst>
            </p:cNvPr>
            <p:cNvSpPr txBox="1"/>
            <p:nvPr/>
          </p:nvSpPr>
          <p:spPr>
            <a:xfrm>
              <a:off x="4661721" y="2540843"/>
              <a:ext cx="2868558" cy="203132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lt-LT"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rPr>
                <a:t>pptgem.gumroad.com and get amazing templates today. These templates will surely impress your audiences. These templates will fit for any topic.</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0" name="Graphic 29" descr="Bullseye with solid fill">
              <a:extLst>
                <a:ext uri="{FF2B5EF4-FFF2-40B4-BE49-F238E27FC236}">
                  <a16:creationId xmlns:a16="http://schemas.microsoft.com/office/drawing/2014/main" id="{9FF901ED-568D-AB2D-97F2-F0DBB6BAE7B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38799" y="1533917"/>
              <a:ext cx="914400" cy="914400"/>
            </a:xfrm>
            <a:prstGeom prst="rect">
              <a:avLst/>
            </a:prstGeom>
          </p:spPr>
        </p:pic>
      </p:grpSp>
      <p:grpSp>
        <p:nvGrpSpPr>
          <p:cNvPr id="34" name="Group 33">
            <a:extLst>
              <a:ext uri="{FF2B5EF4-FFF2-40B4-BE49-F238E27FC236}">
                <a16:creationId xmlns:a16="http://schemas.microsoft.com/office/drawing/2014/main" id="{F8430ABE-315E-BC47-6BB0-864AC170F721}"/>
              </a:ext>
            </a:extLst>
          </p:cNvPr>
          <p:cNvGrpSpPr/>
          <p:nvPr/>
        </p:nvGrpSpPr>
        <p:grpSpPr>
          <a:xfrm>
            <a:off x="8562667" y="1410927"/>
            <a:ext cx="2868558" cy="5004619"/>
            <a:chOff x="8562667" y="1410927"/>
            <a:chExt cx="2868558" cy="5004619"/>
          </a:xfrm>
        </p:grpSpPr>
        <p:sp>
          <p:nvSpPr>
            <p:cNvPr id="18" name="Rectangle: Rounded Corners 17">
              <a:extLst>
                <a:ext uri="{FF2B5EF4-FFF2-40B4-BE49-F238E27FC236}">
                  <a16:creationId xmlns:a16="http://schemas.microsoft.com/office/drawing/2014/main" id="{E7C35DCA-BF47-0862-43A7-712A776BDDB7}"/>
                </a:ext>
              </a:extLst>
            </p:cNvPr>
            <p:cNvSpPr/>
            <p:nvPr/>
          </p:nvSpPr>
          <p:spPr>
            <a:xfrm>
              <a:off x="8562667" y="1410927"/>
              <a:ext cx="2856270" cy="5004619"/>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6" name="TextBox 25">
              <a:extLst>
                <a:ext uri="{FF2B5EF4-FFF2-40B4-BE49-F238E27FC236}">
                  <a16:creationId xmlns:a16="http://schemas.microsoft.com/office/drawing/2014/main" id="{6D5BB2E9-5D63-71AD-D08C-BB90B64673F9}"/>
                </a:ext>
              </a:extLst>
            </p:cNvPr>
            <p:cNvSpPr txBox="1"/>
            <p:nvPr/>
          </p:nvSpPr>
          <p:spPr>
            <a:xfrm>
              <a:off x="8562667" y="2540843"/>
              <a:ext cx="2868558" cy="2092881"/>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ptos" panose="02110004020202020204"/>
                  <a:ea typeface="+mn-ea"/>
                  <a:cs typeface="+mn-cs"/>
                </a:rPr>
                <a:t>Howard is a dedicated team player known for mastering complex topics, uplifting team morale, and building strong customer relationships. He communicates clearly, listens carefully, and consistently goes above and beyond to support his colleagues and clients</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a:t>
              </a:r>
              <a:endParaRPr kumimoji="0" lang="en-US" sz="1800" b="0" i="0" u="none" strike="noStrike" kern="1200" cap="none" spc="0" normalizeH="0" baseline="0" noProof="0" dirty="0">
                <a:ln>
                  <a:noFill/>
                </a:ln>
                <a:solidFill>
                  <a:prstClr val="black"/>
                </a:solidFill>
                <a:effectLst/>
                <a:uLnTx/>
                <a:uFillTx/>
                <a:latin typeface="Aptos ExtraBold" panose="020B0004020202020204" pitchFamily="34" charset="0"/>
                <a:ea typeface="+mn-ea"/>
                <a:cs typeface="+mn-cs"/>
              </a:endParaRPr>
            </a:p>
          </p:txBody>
        </p:sp>
        <p:pic>
          <p:nvPicPr>
            <p:cNvPr id="32" name="Graphic 31" descr="Construction worker male with solid fill">
              <a:extLst>
                <a:ext uri="{FF2B5EF4-FFF2-40B4-BE49-F238E27FC236}">
                  <a16:creationId xmlns:a16="http://schemas.microsoft.com/office/drawing/2014/main" id="{C8E0E2D1-CD2A-1BB2-657E-B7CB5AB00CA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539746" y="1533917"/>
              <a:ext cx="914400" cy="914400"/>
            </a:xfrm>
            <a:prstGeom prst="rect">
              <a:avLst/>
            </a:prstGeom>
          </p:spPr>
        </p:pic>
      </p:grpSp>
      <p:sp>
        <p:nvSpPr>
          <p:cNvPr id="11" name="Freeform: Shape 10">
            <a:extLst>
              <a:ext uri="{FF2B5EF4-FFF2-40B4-BE49-F238E27FC236}">
                <a16:creationId xmlns:a16="http://schemas.microsoft.com/office/drawing/2014/main" id="{86330120-5C00-9F5C-DB41-FACD94D275BC}"/>
              </a:ext>
            </a:extLst>
          </p:cNvPr>
          <p:cNvSpPr/>
          <p:nvPr/>
        </p:nvSpPr>
        <p:spPr>
          <a:xfrm>
            <a:off x="4542502"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4" name="Freeform: Shape 13">
            <a:extLst>
              <a:ext uri="{FF2B5EF4-FFF2-40B4-BE49-F238E27FC236}">
                <a16:creationId xmlns:a16="http://schemas.microsoft.com/office/drawing/2014/main" id="{AFA3E4EF-D3DC-B1E7-22BE-58C8F930CD7F}"/>
              </a:ext>
            </a:extLst>
          </p:cNvPr>
          <p:cNvSpPr/>
          <p:nvPr/>
        </p:nvSpPr>
        <p:spPr>
          <a:xfrm>
            <a:off x="653844" y="4704735"/>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5" name="Freeform: Shape 14">
            <a:extLst>
              <a:ext uri="{FF2B5EF4-FFF2-40B4-BE49-F238E27FC236}">
                <a16:creationId xmlns:a16="http://schemas.microsoft.com/office/drawing/2014/main" id="{4FC3B846-D4A2-4214-460A-EDA6C72C1E33}"/>
              </a:ext>
            </a:extLst>
          </p:cNvPr>
          <p:cNvSpPr/>
          <p:nvPr/>
        </p:nvSpPr>
        <p:spPr>
          <a:xfrm>
            <a:off x="8431160" y="4704734"/>
            <a:ext cx="3106994" cy="4306529"/>
          </a:xfrm>
          <a:custGeom>
            <a:avLst/>
            <a:gdLst>
              <a:gd name="connsiteX0" fmla="*/ 517843 w 3106994"/>
              <a:gd name="connsiteY0" fmla="*/ 0 h 4306529"/>
              <a:gd name="connsiteX1" fmla="*/ 855406 w 3106994"/>
              <a:gd name="connsiteY1" fmla="*/ 0 h 4306529"/>
              <a:gd name="connsiteX2" fmla="*/ 1553497 w 3106994"/>
              <a:gd name="connsiteY2" fmla="*/ 698091 h 4306529"/>
              <a:gd name="connsiteX3" fmla="*/ 2251588 w 3106994"/>
              <a:gd name="connsiteY3" fmla="*/ 0 h 4306529"/>
              <a:gd name="connsiteX4" fmla="*/ 2589151 w 3106994"/>
              <a:gd name="connsiteY4" fmla="*/ 0 h 4306529"/>
              <a:gd name="connsiteX5" fmla="*/ 3106994 w 3106994"/>
              <a:gd name="connsiteY5" fmla="*/ 517843 h 4306529"/>
              <a:gd name="connsiteX6" fmla="*/ 3106994 w 3106994"/>
              <a:gd name="connsiteY6" fmla="*/ 3788686 h 4306529"/>
              <a:gd name="connsiteX7" fmla="*/ 2589151 w 3106994"/>
              <a:gd name="connsiteY7" fmla="*/ 4306529 h 4306529"/>
              <a:gd name="connsiteX8" fmla="*/ 517843 w 3106994"/>
              <a:gd name="connsiteY8" fmla="*/ 4306529 h 4306529"/>
              <a:gd name="connsiteX9" fmla="*/ 0 w 3106994"/>
              <a:gd name="connsiteY9" fmla="*/ 3788686 h 4306529"/>
              <a:gd name="connsiteX10" fmla="*/ 0 w 3106994"/>
              <a:gd name="connsiteY10" fmla="*/ 517843 h 4306529"/>
              <a:gd name="connsiteX11" fmla="*/ 517843 w 3106994"/>
              <a:gd name="connsiteY11" fmla="*/ 0 h 430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6994" h="4306529">
                <a:moveTo>
                  <a:pt x="517843" y="0"/>
                </a:moveTo>
                <a:lnTo>
                  <a:pt x="855406" y="0"/>
                </a:lnTo>
                <a:cubicBezTo>
                  <a:pt x="855406" y="385545"/>
                  <a:pt x="1167952" y="698091"/>
                  <a:pt x="1553497" y="698091"/>
                </a:cubicBezTo>
                <a:cubicBezTo>
                  <a:pt x="1939042" y="698091"/>
                  <a:pt x="2251588" y="385545"/>
                  <a:pt x="2251588" y="0"/>
                </a:cubicBezTo>
                <a:lnTo>
                  <a:pt x="2589151" y="0"/>
                </a:lnTo>
                <a:cubicBezTo>
                  <a:pt x="2875148" y="0"/>
                  <a:pt x="3106994" y="231846"/>
                  <a:pt x="3106994" y="517843"/>
                </a:cubicBezTo>
                <a:lnTo>
                  <a:pt x="3106994" y="3788686"/>
                </a:lnTo>
                <a:cubicBezTo>
                  <a:pt x="3106994" y="4074683"/>
                  <a:pt x="2875148" y="4306529"/>
                  <a:pt x="2589151" y="4306529"/>
                </a:cubicBezTo>
                <a:lnTo>
                  <a:pt x="517843" y="4306529"/>
                </a:lnTo>
                <a:cubicBezTo>
                  <a:pt x="231846" y="4306529"/>
                  <a:pt x="0" y="4074683"/>
                  <a:pt x="0" y="3788686"/>
                </a:cubicBezTo>
                <a:lnTo>
                  <a:pt x="0" y="517843"/>
                </a:lnTo>
                <a:cubicBezTo>
                  <a:pt x="0" y="231846"/>
                  <a:pt x="231846" y="0"/>
                  <a:pt x="517843" y="0"/>
                </a:cubicBezTo>
                <a:close/>
              </a:path>
            </a:pathLst>
          </a:cu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extBox 1">
            <a:extLst>
              <a:ext uri="{FF2B5EF4-FFF2-40B4-BE49-F238E27FC236}">
                <a16:creationId xmlns:a16="http://schemas.microsoft.com/office/drawing/2014/main" id="{248858FA-9800-F236-5372-5308489A3F70}"/>
              </a:ext>
            </a:extLst>
          </p:cNvPr>
          <p:cNvSpPr txBox="1"/>
          <p:nvPr/>
        </p:nvSpPr>
        <p:spPr>
          <a:xfrm>
            <a:off x="653844" y="5742039"/>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 Randleas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David.randleas@mckesson.com</a:t>
            </a:r>
          </a:p>
        </p:txBody>
      </p:sp>
      <p:sp>
        <p:nvSpPr>
          <p:cNvPr id="3" name="TextBox 2">
            <a:extLst>
              <a:ext uri="{FF2B5EF4-FFF2-40B4-BE49-F238E27FC236}">
                <a16:creationId xmlns:a16="http://schemas.microsoft.com/office/drawing/2014/main" id="{208A9982-E205-DEDE-C7DC-DB4577B78054}"/>
              </a:ext>
            </a:extLst>
          </p:cNvPr>
          <p:cNvSpPr txBox="1"/>
          <p:nvPr/>
        </p:nvSpPr>
        <p:spPr>
          <a:xfrm>
            <a:off x="4545575" y="5737123"/>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Tom Shaw</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tshaw8@dxc.com</a:t>
            </a:r>
          </a:p>
        </p:txBody>
      </p:sp>
      <p:sp>
        <p:nvSpPr>
          <p:cNvPr id="4" name="TextBox 3">
            <a:extLst>
              <a:ext uri="{FF2B5EF4-FFF2-40B4-BE49-F238E27FC236}">
                <a16:creationId xmlns:a16="http://schemas.microsoft.com/office/drawing/2014/main" id="{A6B61E81-7668-212A-11E6-2A8F38C64DA7}"/>
              </a:ext>
            </a:extLst>
          </p:cNvPr>
          <p:cNvSpPr txBox="1"/>
          <p:nvPr/>
        </p:nvSpPr>
        <p:spPr>
          <a:xfrm>
            <a:off x="8437306" y="5732207"/>
            <a:ext cx="3106994"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RayAnn Long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Aptos ExtraBold" panose="020B0004020202020204" pitchFamily="34" charset="0"/>
                <a:ea typeface="+mn-ea"/>
                <a:cs typeface="+mn-cs"/>
              </a:rPr>
              <a:t>Marie.Tenorio@microsoft.com</a:t>
            </a:r>
          </a:p>
        </p:txBody>
      </p:sp>
      <p:sp>
        <p:nvSpPr>
          <p:cNvPr id="5" name="Slide Number Placeholder 4">
            <a:extLst>
              <a:ext uri="{FF2B5EF4-FFF2-40B4-BE49-F238E27FC236}">
                <a16:creationId xmlns:a16="http://schemas.microsoft.com/office/drawing/2014/main" id="{4618741D-00FD-C39A-E98F-9C882740C00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8B76C7-9294-461A-9630-886A836BA24C}" type="slidenum">
              <a:rPr kumimoji="0" lang="en-US" sz="1200" b="0" i="0" u="none" strike="noStrike" kern="1200" cap="none" spc="0" normalizeH="0" baseline="0" noProof="0" smtClean="0">
                <a:ln>
                  <a:noFill/>
                </a:ln>
                <a:solidFill>
                  <a:prstClr val="black">
                    <a:tint val="82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82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1785857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0">
        <p159:morph option="byObject"/>
      </p:transition>
    </mc:Choice>
    <mc:Fallback xmlns="">
      <p:transition spd="slow" advClick="0" advTm="10000">
        <p:fade/>
      </p:transition>
    </mc:Fallback>
  </mc:AlternateContent>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3512</Words>
  <Application>Microsoft Office PowerPoint</Application>
  <PresentationFormat>Widescreen</PresentationFormat>
  <Paragraphs>172</Paragraphs>
  <Slides>20</Slides>
  <Notes>3</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Ancient</vt:lpstr>
      <vt:lpstr>Aptos</vt:lpstr>
      <vt:lpstr>Aptos Display</vt:lpstr>
      <vt:lpstr>Aptos ExtraBold</vt:lpstr>
      <vt:lpstr>Arial</vt:lpstr>
      <vt:lpstr>JetBrains Mono</vt:lpstr>
      <vt:lpstr>Rockwell Extra Bold</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Contact Information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Howard Stone</dc:creator>
  <cp:lastModifiedBy>Howard Stone</cp:lastModifiedBy>
  <cp:revision>1</cp:revision>
  <dcterms:created xsi:type="dcterms:W3CDTF">2025-07-29T00:10:48Z</dcterms:created>
  <dcterms:modified xsi:type="dcterms:W3CDTF">2025-07-29T00:22:38Z</dcterms:modified>
</cp:coreProperties>
</file>

<file path=docProps/thumbnail.jpeg>
</file>